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9"/>
  </p:notesMasterIdLst>
  <p:sldIdLst>
    <p:sldId id="256" r:id="rId2"/>
    <p:sldId id="679" r:id="rId3"/>
    <p:sldId id="541" r:id="rId4"/>
    <p:sldId id="529" r:id="rId5"/>
    <p:sldId id="689" r:id="rId6"/>
    <p:sldId id="654" r:id="rId7"/>
    <p:sldId id="653" r:id="rId8"/>
    <p:sldId id="731" r:id="rId9"/>
    <p:sldId id="687" r:id="rId10"/>
    <p:sldId id="688" r:id="rId11"/>
    <p:sldId id="682" r:id="rId12"/>
    <p:sldId id="680" r:id="rId13"/>
    <p:sldId id="681" r:id="rId14"/>
    <p:sldId id="683" r:id="rId15"/>
    <p:sldId id="686" r:id="rId16"/>
    <p:sldId id="732" r:id="rId17"/>
    <p:sldId id="727" r:id="rId18"/>
    <p:sldId id="728" r:id="rId19"/>
    <p:sldId id="729" r:id="rId20"/>
    <p:sldId id="730" r:id="rId21"/>
    <p:sldId id="744" r:id="rId22"/>
    <p:sldId id="733" r:id="rId23"/>
    <p:sldId id="746" r:id="rId24"/>
    <p:sldId id="695" r:id="rId25"/>
    <p:sldId id="745" r:id="rId26"/>
    <p:sldId id="738" r:id="rId27"/>
    <p:sldId id="734" r:id="rId28"/>
    <p:sldId id="737" r:id="rId29"/>
    <p:sldId id="739" r:id="rId30"/>
    <p:sldId id="740" r:id="rId31"/>
    <p:sldId id="722" r:id="rId32"/>
    <p:sldId id="743" r:id="rId33"/>
    <p:sldId id="665" r:id="rId34"/>
    <p:sldId id="664" r:id="rId35"/>
    <p:sldId id="666" r:id="rId36"/>
    <p:sldId id="667" r:id="rId37"/>
    <p:sldId id="668" r:id="rId38"/>
    <p:sldId id="672" r:id="rId39"/>
    <p:sldId id="690" r:id="rId40"/>
    <p:sldId id="692" r:id="rId41"/>
    <p:sldId id="693" r:id="rId42"/>
    <p:sldId id="694" r:id="rId43"/>
    <p:sldId id="674" r:id="rId44"/>
    <p:sldId id="573" r:id="rId45"/>
    <p:sldId id="685" r:id="rId46"/>
    <p:sldId id="641" r:id="rId47"/>
    <p:sldId id="571" r:id="rId48"/>
    <p:sldId id="645" r:id="rId49"/>
    <p:sldId id="642" r:id="rId50"/>
    <p:sldId id="567" r:id="rId51"/>
    <p:sldId id="647" r:id="rId52"/>
    <p:sldId id="568" r:id="rId53"/>
    <p:sldId id="658" r:id="rId54"/>
    <p:sldId id="656" r:id="rId55"/>
    <p:sldId id="659" r:id="rId56"/>
    <p:sldId id="569" r:id="rId57"/>
    <p:sldId id="634" r:id="rId58"/>
    <p:sldId id="566" r:id="rId59"/>
    <p:sldId id="591" r:id="rId60"/>
    <p:sldId id="650" r:id="rId61"/>
    <p:sldId id="651" r:id="rId62"/>
    <p:sldId id="606" r:id="rId63"/>
    <p:sldId id="578" r:id="rId64"/>
    <p:sldId id="629" r:id="rId65"/>
    <p:sldId id="622" r:id="rId66"/>
    <p:sldId id="575" r:id="rId67"/>
    <p:sldId id="626"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FC8"/>
    <a:srgbClr val="FF0066"/>
    <a:srgbClr val="FFFFFF"/>
    <a:srgbClr val="1C1C1C"/>
    <a:srgbClr val="2D835E"/>
    <a:srgbClr val="00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660"/>
  </p:normalViewPr>
  <p:slideViewPr>
    <p:cSldViewPr>
      <p:cViewPr varScale="1">
        <p:scale>
          <a:sx n="72" d="100"/>
          <a:sy n="72" d="100"/>
        </p:scale>
        <p:origin x="133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8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GB"/>
          </a:p>
        </p:txBody>
      </p:sp>
      <p:sp>
        <p:nvSpPr>
          <p:cNvPr id="10957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957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957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GB"/>
          </a:p>
        </p:txBody>
      </p:sp>
      <p:sp>
        <p:nvSpPr>
          <p:cNvPr id="10957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26E9C065-84AE-4625-A55D-7151143DE330}" type="slidenum">
              <a:rPr lang="en-GB"/>
              <a:pPr>
                <a:defRPr/>
              </a:pPr>
              <a:t>‹#›</a:t>
            </a:fld>
            <a:endParaRPr lang="en-GB"/>
          </a:p>
        </p:txBody>
      </p:sp>
    </p:spTree>
    <p:extLst>
      <p:ext uri="{BB962C8B-B14F-4D97-AF65-F5344CB8AC3E}">
        <p14:creationId xmlns:p14="http://schemas.microsoft.com/office/powerpoint/2010/main" val="1729080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pPr eaLnBrk="0" hangingPunct="0"/>
            <a:endParaRPr lang="en-NZ"/>
          </a:p>
        </p:txBody>
      </p:sp>
      <p:sp>
        <p:nvSpPr>
          <p:cNvPr id="78851" name="Text Box 2"/>
          <p:cNvSpPr>
            <a:spLocks noGrp="1" noChangeArrowheads="1"/>
          </p:cNvSpPr>
          <p:nvPr>
            <p:ph type="body"/>
          </p:nvPr>
        </p:nvSpPr>
        <p:spPr>
          <a:xfrm>
            <a:off x="1046163" y="4352925"/>
            <a:ext cx="4770437" cy="3478213"/>
          </a:xfrm>
          <a:noFill/>
        </p:spPr>
        <p:txBody>
          <a:bodyPr lIns="0" tIns="0" rIns="0" bIns="0"/>
          <a:lstStyle/>
          <a:p>
            <a:pPr marL="85725" indent="-85725"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z="1300" b="1" smtClean="0">
                <a:solidFill>
                  <a:srgbClr val="000000"/>
                </a:solidFill>
                <a:latin typeface="Arial" charset="0"/>
                <a:ea typeface="msgothic"/>
                <a:cs typeface="msgothic"/>
              </a:rPr>
              <a:t>Fig 4</a:t>
            </a:r>
            <a:r>
              <a:rPr lang="en-GB" smtClean="0">
                <a:solidFill>
                  <a:srgbClr val="000000"/>
                </a:solidFill>
                <a:latin typeface="Arial" charset="0"/>
                <a:ea typeface="msgothic"/>
                <a:cs typeface="msgothic"/>
              </a:rPr>
              <a:t> Association between higher potassium intake and risk of incident cardiovascular disease, stroke, and coronary heart disease in adults</a:t>
            </a:r>
          </a:p>
        </p:txBody>
      </p:sp>
    </p:spTree>
    <p:extLst>
      <p:ext uri="{BB962C8B-B14F-4D97-AF65-F5344CB8AC3E}">
        <p14:creationId xmlns:p14="http://schemas.microsoft.com/office/powerpoint/2010/main" val="393387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pPr eaLnBrk="0" hangingPunct="0"/>
            <a:endParaRPr lang="en-NZ"/>
          </a:p>
        </p:txBody>
      </p:sp>
      <p:sp>
        <p:nvSpPr>
          <p:cNvPr id="84995" name="Text Box 2"/>
          <p:cNvSpPr>
            <a:spLocks noGrp="1" noChangeArrowheads="1"/>
          </p:cNvSpPr>
          <p:nvPr>
            <p:ph type="body"/>
          </p:nvPr>
        </p:nvSpPr>
        <p:spPr>
          <a:xfrm>
            <a:off x="1046163" y="4352925"/>
            <a:ext cx="4770437" cy="3478213"/>
          </a:xfrm>
          <a:noFill/>
        </p:spPr>
        <p:txBody>
          <a:bodyPr lIns="0" tIns="0" rIns="0" bIns="0"/>
          <a:lstStyle/>
          <a:p>
            <a:pPr marL="85725" indent="-85725"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z="1300" b="1" smtClean="0">
                <a:solidFill>
                  <a:srgbClr val="000000"/>
                </a:solidFill>
                <a:latin typeface="Arial" charset="0"/>
                <a:ea typeface="msgothic"/>
                <a:cs typeface="msgothic"/>
              </a:rPr>
              <a:t>Fig 4</a:t>
            </a:r>
            <a:r>
              <a:rPr lang="en-GB" smtClean="0">
                <a:solidFill>
                  <a:srgbClr val="000000"/>
                </a:solidFill>
                <a:latin typeface="Arial" charset="0"/>
                <a:ea typeface="msgothic"/>
                <a:cs typeface="msgothic"/>
              </a:rPr>
              <a:t> Association between higher potassium intake and risk of incident cardiovascular disease, stroke, and coronary heart disease in adults</a:t>
            </a:r>
          </a:p>
        </p:txBody>
      </p:sp>
    </p:spTree>
    <p:extLst>
      <p:ext uri="{BB962C8B-B14F-4D97-AF65-F5344CB8AC3E}">
        <p14:creationId xmlns:p14="http://schemas.microsoft.com/office/powerpoint/2010/main" val="330062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pPr eaLnBrk="0" hangingPunct="0"/>
            <a:endParaRPr lang="en-NZ"/>
          </a:p>
        </p:txBody>
      </p:sp>
      <p:sp>
        <p:nvSpPr>
          <p:cNvPr id="78851" name="Text Box 2"/>
          <p:cNvSpPr>
            <a:spLocks noGrp="1" noChangeArrowheads="1"/>
          </p:cNvSpPr>
          <p:nvPr>
            <p:ph type="body"/>
          </p:nvPr>
        </p:nvSpPr>
        <p:spPr>
          <a:xfrm>
            <a:off x="1046163" y="4352925"/>
            <a:ext cx="4770437" cy="3478213"/>
          </a:xfrm>
          <a:noFill/>
        </p:spPr>
        <p:txBody>
          <a:bodyPr lIns="0" tIns="0" rIns="0" bIns="0"/>
          <a:lstStyle/>
          <a:p>
            <a:pPr marL="85725" indent="-85725"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z="1300" b="1" smtClean="0">
                <a:solidFill>
                  <a:srgbClr val="000000"/>
                </a:solidFill>
                <a:latin typeface="Arial" charset="0"/>
                <a:ea typeface="msgothic"/>
                <a:cs typeface="msgothic"/>
              </a:rPr>
              <a:t>Fig 4</a:t>
            </a:r>
            <a:r>
              <a:rPr lang="en-GB" smtClean="0">
                <a:solidFill>
                  <a:srgbClr val="000000"/>
                </a:solidFill>
                <a:latin typeface="Arial" charset="0"/>
                <a:ea typeface="msgothic"/>
                <a:cs typeface="msgothic"/>
              </a:rPr>
              <a:t> Association between higher potassium intake and risk of incident cardiovascular disease, stroke, and coronary heart disease in adults</a:t>
            </a:r>
          </a:p>
        </p:txBody>
      </p:sp>
    </p:spTree>
    <p:extLst>
      <p:ext uri="{BB962C8B-B14F-4D97-AF65-F5344CB8AC3E}">
        <p14:creationId xmlns:p14="http://schemas.microsoft.com/office/powerpoint/2010/main" val="3025796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pPr eaLnBrk="0" hangingPunct="0"/>
            <a:endParaRPr lang="en-NZ"/>
          </a:p>
        </p:txBody>
      </p:sp>
      <p:sp>
        <p:nvSpPr>
          <p:cNvPr id="78851" name="Text Box 2"/>
          <p:cNvSpPr>
            <a:spLocks noGrp="1" noChangeArrowheads="1"/>
          </p:cNvSpPr>
          <p:nvPr>
            <p:ph type="body"/>
          </p:nvPr>
        </p:nvSpPr>
        <p:spPr>
          <a:xfrm>
            <a:off x="1046163" y="4352925"/>
            <a:ext cx="4770437" cy="3478213"/>
          </a:xfrm>
          <a:noFill/>
        </p:spPr>
        <p:txBody>
          <a:bodyPr lIns="0" tIns="0" rIns="0" bIns="0"/>
          <a:lstStyle/>
          <a:p>
            <a:pPr marL="85725" indent="-85725"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z="1300" b="1" smtClean="0">
                <a:solidFill>
                  <a:srgbClr val="000000"/>
                </a:solidFill>
                <a:latin typeface="Arial" charset="0"/>
                <a:ea typeface="msgothic"/>
                <a:cs typeface="msgothic"/>
              </a:rPr>
              <a:t>Fig 4</a:t>
            </a:r>
            <a:r>
              <a:rPr lang="en-GB" smtClean="0">
                <a:solidFill>
                  <a:srgbClr val="000000"/>
                </a:solidFill>
                <a:latin typeface="Arial" charset="0"/>
                <a:ea typeface="msgothic"/>
                <a:cs typeface="msgothic"/>
              </a:rPr>
              <a:t> Association between higher potassium intake and risk of incident cardiovascular disease, stroke, and coronary heart disease in adults</a:t>
            </a:r>
          </a:p>
        </p:txBody>
      </p:sp>
    </p:spTree>
    <p:extLst>
      <p:ext uri="{BB962C8B-B14F-4D97-AF65-F5344CB8AC3E}">
        <p14:creationId xmlns:p14="http://schemas.microsoft.com/office/powerpoint/2010/main" val="20924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pPr eaLnBrk="0" hangingPunct="0"/>
            <a:endParaRPr lang="en-NZ"/>
          </a:p>
        </p:txBody>
      </p:sp>
      <p:sp>
        <p:nvSpPr>
          <p:cNvPr id="78851" name="Text Box 2"/>
          <p:cNvSpPr>
            <a:spLocks noGrp="1" noChangeArrowheads="1"/>
          </p:cNvSpPr>
          <p:nvPr>
            <p:ph type="body"/>
          </p:nvPr>
        </p:nvSpPr>
        <p:spPr>
          <a:xfrm>
            <a:off x="1046163" y="4352925"/>
            <a:ext cx="4770437" cy="3478213"/>
          </a:xfrm>
          <a:noFill/>
        </p:spPr>
        <p:txBody>
          <a:bodyPr lIns="0" tIns="0" rIns="0" bIns="0"/>
          <a:lstStyle/>
          <a:p>
            <a:pPr marL="85725" indent="-85725"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z="1300" b="1" smtClean="0">
                <a:solidFill>
                  <a:srgbClr val="000000"/>
                </a:solidFill>
                <a:latin typeface="Arial" charset="0"/>
                <a:ea typeface="msgothic"/>
                <a:cs typeface="msgothic"/>
              </a:rPr>
              <a:t>Fig 4</a:t>
            </a:r>
            <a:r>
              <a:rPr lang="en-GB" smtClean="0">
                <a:solidFill>
                  <a:srgbClr val="000000"/>
                </a:solidFill>
                <a:latin typeface="Arial" charset="0"/>
                <a:ea typeface="msgothic"/>
                <a:cs typeface="msgothic"/>
              </a:rPr>
              <a:t> Association between higher potassium intake and risk of incident cardiovascular disease, stroke, and coronary heart disease in adults</a:t>
            </a:r>
          </a:p>
        </p:txBody>
      </p:sp>
    </p:spTree>
    <p:extLst>
      <p:ext uri="{BB962C8B-B14F-4D97-AF65-F5344CB8AC3E}">
        <p14:creationId xmlns:p14="http://schemas.microsoft.com/office/powerpoint/2010/main" val="3493169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pPr eaLnBrk="0" hangingPunct="0"/>
            <a:endParaRPr lang="en-NZ"/>
          </a:p>
        </p:txBody>
      </p:sp>
      <p:sp>
        <p:nvSpPr>
          <p:cNvPr id="54275" name="Text Box 2"/>
          <p:cNvSpPr>
            <a:spLocks noGrp="1" noChangeArrowheads="1"/>
          </p:cNvSpPr>
          <p:nvPr>
            <p:ph type="body"/>
          </p:nvPr>
        </p:nvSpPr>
        <p:spPr>
          <a:xfrm>
            <a:off x="1046163" y="4352925"/>
            <a:ext cx="4770437" cy="3478213"/>
          </a:xfrm>
          <a:noFill/>
        </p:spPr>
        <p:txBody>
          <a:bodyPr lIns="0" tIns="0" rIns="0" bIns="0"/>
          <a:lstStyle/>
          <a:p>
            <a:pPr marL="85725" indent="-85725"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mtClean="0">
                <a:solidFill>
                  <a:srgbClr val="000000"/>
                </a:solidFill>
                <a:latin typeface="Arial" charset="0"/>
                <a:ea typeface="msgothic"/>
                <a:cs typeface="msgothic"/>
              </a:rPr>
              <a:t>Figure 3. Median relative risks of CHD/CVD by dose of physical activity.</a:t>
            </a:r>
          </a:p>
        </p:txBody>
      </p:sp>
    </p:spTree>
    <p:extLst>
      <p:ext uri="{BB962C8B-B14F-4D97-AF65-F5344CB8AC3E}">
        <p14:creationId xmlns:p14="http://schemas.microsoft.com/office/powerpoint/2010/main" val="227717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p:spPr>
          <p:txBody>
            <a:bodyPr wrap="none" anchor="ctr"/>
            <a:lstStyle/>
            <a:p>
              <a:pPr algn="ctr">
                <a:defRPr/>
              </a:pPr>
              <a:endParaRPr kumimoji="1" lang="en-GB"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p:spPr>
          <p:txBody>
            <a:bodyPr wrap="none" anchor="ctr"/>
            <a:lstStyle/>
            <a:p>
              <a:pPr algn="ctr">
                <a:defRPr/>
              </a:pPr>
              <a:endParaRPr kumimoji="1" lang="en-GB"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p:spPr>
          <p:txBody>
            <a:bodyPr wrap="none" anchor="ctr"/>
            <a:lstStyle/>
            <a:p>
              <a:pPr eaLnBrk="0" hangingPunct="0">
                <a:defRPr/>
              </a:pPr>
              <a:endParaRPr lang="en-NZ">
                <a:latin typeface="Arial" pitchFamily="34" charset="0"/>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p:spPr>
          <p:txBody>
            <a:bodyPr wrap="none" anchor="ctr"/>
            <a:lstStyle/>
            <a:p>
              <a:pPr eaLnBrk="0" hangingPunct="0">
                <a:defRPr/>
              </a:pPr>
              <a:endParaRPr lang="en-NZ">
                <a:latin typeface="Arial" pitchFamily="34" charset="0"/>
              </a:endParaRPr>
            </a:p>
          </p:txBody>
        </p:sp>
      </p:grpSp>
      <p:sp>
        <p:nvSpPr>
          <p:cNvPr id="7176"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p>
        </p:txBody>
      </p:sp>
      <p:sp>
        <p:nvSpPr>
          <p:cNvPr id="718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AA3C0F91-E0E0-4D2E-BCCA-699B7EB4FAC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10698B-8A36-4F55-9DD4-CA422404EB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C71B22-4709-4B74-8841-48B1C04FA8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70FC1B-5C02-4E43-A067-0F07FB087F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6AA74F-6EB1-43FF-BC78-DC8E6ABC27C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6A6A12E-8460-4E2A-B86D-A9EAF866C10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48160AB-B78C-47A5-A6D8-2BF7A9D037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6F13B4A-017A-42D9-8209-419311F7A4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A36C8FC-1349-44DD-A81A-F3EE7D8AD9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0C00669-AE27-48BF-87A7-02FC70D9BD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AAFC2F8-B419-4B4D-8681-E78640A550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6148" name="Rectangle 4"/>
              <p:cNvSpPr>
                <a:spLocks noChangeArrowheads="1"/>
              </p:cNvSpPr>
              <p:nvPr userDrawn="1"/>
            </p:nvSpPr>
            <p:spPr bwMode="auto">
              <a:xfrm>
                <a:off x="0" y="0"/>
                <a:ext cx="480" cy="4320"/>
              </a:xfrm>
              <a:prstGeom prst="rect">
                <a:avLst/>
              </a:prstGeom>
              <a:solidFill>
                <a:schemeClr val="accent2"/>
              </a:solidFill>
              <a:ln>
                <a:noFill/>
              </a:ln>
              <a:effectLst/>
              <a:extLst/>
            </p:spPr>
            <p:txBody>
              <a:bodyPr wrap="none" anchor="ctr"/>
              <a:lstStyle/>
              <a:p>
                <a:pPr eaLnBrk="0" hangingPunct="0">
                  <a:defRPr/>
                </a:pPr>
                <a:endParaRPr lang="en-NZ">
                  <a:latin typeface="Arial" pitchFamily="34" charset="0"/>
                </a:endParaRPr>
              </a:p>
            </p:txBody>
          </p:sp>
          <p:sp>
            <p:nvSpPr>
              <p:cNvPr id="6149"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p:spPr>
            <p:txBody>
              <a:bodyPr wrap="none"/>
              <a:lstStyle/>
              <a:p>
                <a:pPr eaLnBrk="0" hangingPunct="0">
                  <a:defRPr/>
                </a:pPr>
                <a:endParaRPr lang="en-NZ">
                  <a:latin typeface="Arial" pitchFamily="34" charset="0"/>
                </a:endParaRPr>
              </a:p>
            </p:txBody>
          </p:sp>
        </p:grpSp>
        <p:grpSp>
          <p:nvGrpSpPr>
            <p:cNvPr id="1033" name="Group 6"/>
            <p:cNvGrpSpPr>
              <a:grpSpLocks/>
            </p:cNvGrpSpPr>
            <p:nvPr/>
          </p:nvGrpSpPr>
          <p:grpSpPr bwMode="auto">
            <a:xfrm>
              <a:off x="144" y="1248"/>
              <a:ext cx="4656" cy="201"/>
              <a:chOff x="144" y="1248"/>
              <a:chExt cx="4656" cy="201"/>
            </a:xfrm>
          </p:grpSpPr>
          <p:sp>
            <p:nvSpPr>
              <p:cNvPr id="6151"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p:spPr>
            <p:txBody>
              <a:bodyPr wrap="none" anchor="ctr"/>
              <a:lstStyle/>
              <a:p>
                <a:pPr eaLnBrk="0" hangingPunct="0">
                  <a:defRPr/>
                </a:pPr>
                <a:endParaRPr lang="en-NZ">
                  <a:latin typeface="Arial" pitchFamily="34" charset="0"/>
                </a:endParaRPr>
              </a:p>
            </p:txBody>
          </p:sp>
          <p:sp>
            <p:nvSpPr>
              <p:cNvPr id="6152" name="AutoShape 8"/>
              <p:cNvSpPr>
                <a:spLocks noChangeArrowheads="1"/>
              </p:cNvSpPr>
              <p:nvPr/>
            </p:nvSpPr>
            <p:spPr bwMode="auto">
              <a:xfrm flipH="1">
                <a:off x="144" y="1248"/>
                <a:ext cx="248" cy="201"/>
              </a:xfrm>
              <a:prstGeom prst="flowChartDelay">
                <a:avLst/>
              </a:prstGeom>
              <a:solidFill>
                <a:schemeClr val="hlink"/>
              </a:solidFill>
              <a:ln>
                <a:noFill/>
              </a:ln>
              <a:effectLst/>
              <a:extLst/>
            </p:spPr>
            <p:txBody>
              <a:bodyPr wrap="none" anchor="ctr"/>
              <a:lstStyle/>
              <a:p>
                <a:pPr eaLnBrk="0" hangingPunct="0">
                  <a:defRPr/>
                </a:pPr>
                <a:endParaRPr lang="en-NZ">
                  <a:latin typeface="Arial" pitchFamily="34" charset="0"/>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5" name="Rectangle 11"/>
          <p:cNvSpPr>
            <a:spLocks noGrp="1" noChangeArrowheads="1"/>
          </p:cNvSpPr>
          <p:nvPr>
            <p:ph type="dt" sz="half" idx="2"/>
          </p:nvPr>
        </p:nvSpPr>
        <p:spPr bwMode="auto">
          <a:xfrm>
            <a:off x="2438400" y="6248400"/>
            <a:ext cx="2130425" cy="4746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latin typeface="Arial" pitchFamily="34" charset="0"/>
              </a:defRPr>
            </a:lvl1pPr>
          </a:lstStyle>
          <a:p>
            <a:pPr>
              <a:defRPr/>
            </a:pPr>
            <a:endParaRPr lang="en-US"/>
          </a:p>
        </p:txBody>
      </p:sp>
      <p:sp>
        <p:nvSpPr>
          <p:cNvPr id="6156" name="Rectangle 12"/>
          <p:cNvSpPr>
            <a:spLocks noGrp="1" noChangeArrowheads="1"/>
          </p:cNvSpPr>
          <p:nvPr>
            <p:ph type="ftr" sz="quarter" idx="3"/>
          </p:nvPr>
        </p:nvSpPr>
        <p:spPr bwMode="auto">
          <a:xfrm>
            <a:off x="5791200" y="6248400"/>
            <a:ext cx="2897188" cy="4746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latin typeface="Arial" pitchFamily="34" charset="0"/>
              </a:defRPr>
            </a:lvl1pPr>
          </a:lstStyle>
          <a:p>
            <a:pPr>
              <a:defRPr/>
            </a:pPr>
            <a:endParaRPr lang="en-US"/>
          </a:p>
        </p:txBody>
      </p:sp>
      <p:sp>
        <p:nvSpPr>
          <p:cNvPr id="6157" name="Rectangle 13"/>
          <p:cNvSpPr>
            <a:spLocks noGrp="1" noChangeArrowheads="1"/>
          </p:cNvSpPr>
          <p:nvPr>
            <p:ph type="sldNum" sz="quarter" idx="4"/>
          </p:nvPr>
        </p:nvSpPr>
        <p:spPr bwMode="auto">
          <a:xfrm>
            <a:off x="84138" y="6242050"/>
            <a:ext cx="587375" cy="48895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pitchFamily="34" charset="0"/>
              </a:defRPr>
            </a:lvl1pPr>
          </a:lstStyle>
          <a:p>
            <a:pPr>
              <a:defRPr/>
            </a:pPr>
            <a:fld id="{1F36C042-2625-433C-8456-E7ADCB3A32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itchFamily="34" charset="0"/>
        </a:defRPr>
      </a:lvl2pPr>
      <a:lvl3pPr algn="l" rtl="0" eaLnBrk="0" fontAlgn="base" hangingPunct="0">
        <a:lnSpc>
          <a:spcPct val="90000"/>
        </a:lnSpc>
        <a:spcBef>
          <a:spcPct val="0"/>
        </a:spcBef>
        <a:spcAft>
          <a:spcPct val="0"/>
        </a:spcAft>
        <a:defRPr sz="3600" b="1">
          <a:solidFill>
            <a:schemeClr val="tx2"/>
          </a:solidFill>
          <a:latin typeface="Arial" pitchFamily="34" charset="0"/>
        </a:defRPr>
      </a:lvl3pPr>
      <a:lvl4pPr algn="l" rtl="0" eaLnBrk="0" fontAlgn="base" hangingPunct="0">
        <a:lnSpc>
          <a:spcPct val="90000"/>
        </a:lnSpc>
        <a:spcBef>
          <a:spcPct val="0"/>
        </a:spcBef>
        <a:spcAft>
          <a:spcPct val="0"/>
        </a:spcAft>
        <a:defRPr sz="3600" b="1">
          <a:solidFill>
            <a:schemeClr val="tx2"/>
          </a:solidFill>
          <a:latin typeface="Arial" pitchFamily="34" charset="0"/>
        </a:defRPr>
      </a:lvl4pPr>
      <a:lvl5pPr algn="l" rtl="0" eaLnBrk="0" fontAlgn="base" hangingPunct="0">
        <a:lnSpc>
          <a:spcPct val="90000"/>
        </a:lnSpc>
        <a:spcBef>
          <a:spcPct val="0"/>
        </a:spcBef>
        <a:spcAft>
          <a:spcPct val="0"/>
        </a:spcAft>
        <a:defRPr sz="3600" b="1">
          <a:solidFill>
            <a:schemeClr val="tx2"/>
          </a:solidFill>
          <a:latin typeface="Arial" pitchFamily="34" charset="0"/>
        </a:defRPr>
      </a:lvl5pPr>
      <a:lvl6pPr marL="457200" algn="l" rtl="0" fontAlgn="base">
        <a:lnSpc>
          <a:spcPct val="90000"/>
        </a:lnSpc>
        <a:spcBef>
          <a:spcPct val="0"/>
        </a:spcBef>
        <a:spcAft>
          <a:spcPct val="0"/>
        </a:spcAft>
        <a:defRPr sz="3600" b="1">
          <a:solidFill>
            <a:schemeClr val="tx2"/>
          </a:solidFill>
          <a:latin typeface="Arial" pitchFamily="34" charset="0"/>
        </a:defRPr>
      </a:lvl6pPr>
      <a:lvl7pPr marL="914400" algn="l" rtl="0" fontAlgn="base">
        <a:lnSpc>
          <a:spcPct val="90000"/>
        </a:lnSpc>
        <a:spcBef>
          <a:spcPct val="0"/>
        </a:spcBef>
        <a:spcAft>
          <a:spcPct val="0"/>
        </a:spcAft>
        <a:defRPr sz="3600" b="1">
          <a:solidFill>
            <a:schemeClr val="tx2"/>
          </a:solidFill>
          <a:latin typeface="Arial" pitchFamily="34" charset="0"/>
        </a:defRPr>
      </a:lvl7pPr>
      <a:lvl8pPr marL="1371600" algn="l" rtl="0" fontAlgn="base">
        <a:lnSpc>
          <a:spcPct val="90000"/>
        </a:lnSpc>
        <a:spcBef>
          <a:spcPct val="0"/>
        </a:spcBef>
        <a:spcAft>
          <a:spcPct val="0"/>
        </a:spcAft>
        <a:defRPr sz="3600" b="1">
          <a:solidFill>
            <a:schemeClr val="tx2"/>
          </a:solidFill>
          <a:latin typeface="Arial" pitchFamily="34" charset="0"/>
        </a:defRPr>
      </a:lvl8pPr>
      <a:lvl9pPr marL="1828800" algn="l" rtl="0" fontAlgn="base">
        <a:lnSpc>
          <a:spcPct val="90000"/>
        </a:lnSpc>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8"/>
          <p:cNvPicPr>
            <a:picLocks noChangeAspect="1" noChangeArrowheads="1"/>
          </p:cNvPicPr>
          <p:nvPr/>
        </p:nvPicPr>
        <p:blipFill>
          <a:blip r:embed="rId2" cstate="print"/>
          <a:srcRect/>
          <a:stretch>
            <a:fillRect/>
          </a:stretch>
        </p:blipFill>
        <p:spPr bwMode="auto">
          <a:xfrm>
            <a:off x="6251575" y="765175"/>
            <a:ext cx="2322513" cy="1887538"/>
          </a:xfrm>
          <a:prstGeom prst="rect">
            <a:avLst/>
          </a:prstGeom>
          <a:noFill/>
          <a:ln w="9525">
            <a:noFill/>
            <a:miter lim="800000"/>
            <a:headEnd/>
            <a:tailEnd/>
          </a:ln>
        </p:spPr>
      </p:pic>
      <p:pic>
        <p:nvPicPr>
          <p:cNvPr id="14339" name="Picture 9"/>
          <p:cNvPicPr>
            <a:picLocks noChangeAspect="1" noChangeArrowheads="1"/>
          </p:cNvPicPr>
          <p:nvPr/>
        </p:nvPicPr>
        <p:blipFill>
          <a:blip r:embed="rId3" cstate="print"/>
          <a:srcRect/>
          <a:stretch>
            <a:fillRect/>
          </a:stretch>
        </p:blipFill>
        <p:spPr bwMode="auto">
          <a:xfrm>
            <a:off x="6027738" y="4203700"/>
            <a:ext cx="2924175" cy="1933575"/>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srcRect/>
          <a:stretch>
            <a:fillRect/>
          </a:stretch>
        </p:blipFill>
        <p:spPr bwMode="auto">
          <a:xfrm>
            <a:off x="5694363" y="2805113"/>
            <a:ext cx="3486150" cy="1247775"/>
          </a:xfrm>
          <a:prstGeom prst="rect">
            <a:avLst/>
          </a:prstGeom>
          <a:noFill/>
          <a:ln w="9525">
            <a:noFill/>
            <a:miter lim="800000"/>
            <a:headEnd/>
            <a:tailEnd/>
          </a:ln>
        </p:spPr>
      </p:pic>
      <p:sp>
        <p:nvSpPr>
          <p:cNvPr id="14341" name="AutoShape 2"/>
          <p:cNvSpPr>
            <a:spLocks noGrp="1" noChangeArrowheads="1"/>
          </p:cNvSpPr>
          <p:nvPr>
            <p:ph type="ctrTitle"/>
          </p:nvPr>
        </p:nvSpPr>
        <p:spPr>
          <a:xfrm>
            <a:off x="-1116632" y="2476500"/>
            <a:ext cx="8229601" cy="1905000"/>
          </a:xfrm>
        </p:spPr>
        <p:txBody>
          <a:bodyPr/>
          <a:lstStyle/>
          <a:p>
            <a:pPr eaLnBrk="1" hangingPunct="1"/>
            <a:r>
              <a:rPr lang="en-US" dirty="0" smtClean="0"/>
              <a:t>Health and Ageing</a:t>
            </a:r>
            <a:br>
              <a:rPr lang="en-US" dirty="0" smtClean="0"/>
            </a:br>
            <a:r>
              <a:rPr lang="en-US" dirty="0" smtClean="0"/>
              <a:t/>
            </a:r>
            <a:br>
              <a:rPr lang="en-US" dirty="0" smtClean="0"/>
            </a:br>
            <a:r>
              <a:rPr lang="en-US" dirty="0" smtClean="0"/>
              <a:t>what is your future?</a:t>
            </a:r>
            <a:br>
              <a:rPr lang="en-US" dirty="0" smtClean="0"/>
            </a:br>
            <a:r>
              <a:rPr lang="en-US" dirty="0" smtClean="0"/>
              <a:t/>
            </a:r>
            <a:br>
              <a:rPr lang="en-US" dirty="0" smtClean="0"/>
            </a:br>
            <a:r>
              <a:rPr lang="en-US" dirty="0" smtClean="0"/>
              <a:t>and can you change it?</a:t>
            </a:r>
            <a:br>
              <a:rPr lang="en-US" dirty="0" smtClean="0"/>
            </a:br>
            <a:r>
              <a:rPr lang="en-US" dirty="0"/>
              <a:t/>
            </a:r>
            <a:br>
              <a:rPr lang="en-US" dirty="0"/>
            </a:br>
            <a:r>
              <a:rPr lang="en-US" dirty="0" smtClean="0"/>
              <a:t/>
            </a:r>
            <a:br>
              <a:rPr lang="en-US" dirty="0" smtClean="0"/>
            </a:br>
            <a:r>
              <a:rPr lang="en-US" sz="2000" dirty="0" smtClean="0"/>
              <a:t>Updated 16.08.2015 by </a:t>
            </a:r>
            <a:r>
              <a:rPr lang="en-US" sz="2000" dirty="0" err="1" smtClean="0"/>
              <a:t>Dr</a:t>
            </a:r>
            <a:r>
              <a:rPr lang="en-US" sz="2000" dirty="0" smtClean="0"/>
              <a:t> Peter Wright</a:t>
            </a:r>
            <a:br>
              <a:rPr lang="en-US" sz="2000" dirty="0" smtClean="0"/>
            </a:br>
            <a:r>
              <a:rPr lang="en-US" sz="2000" dirty="0" smtClean="0"/>
              <a:t>Neurologist and Stroke Physician </a:t>
            </a:r>
            <a:br>
              <a:rPr lang="en-US" sz="2000" dirty="0" smtClean="0"/>
            </a:br>
            <a:r>
              <a:rPr lang="en-US" sz="2000" dirty="0" smtClean="0"/>
              <a:t>for general use to assist patients and whanau</a:t>
            </a:r>
            <a:br>
              <a:rPr lang="en-US" sz="2000" dirty="0" smtClean="0"/>
            </a:br>
            <a:r>
              <a:rPr lang="en-US" sz="2000" dirty="0" smtClean="0"/>
              <a:t>to understand optimal healthy living </a:t>
            </a:r>
            <a:br>
              <a:rPr lang="en-US" sz="2000" dirty="0" smtClean="0"/>
            </a:br>
            <a:r>
              <a:rPr lang="en-US" sz="2000" dirty="0" smtClean="0"/>
              <a:t>as far as the limited scientific literature</a:t>
            </a:r>
            <a:br>
              <a:rPr lang="en-US" sz="2000" dirty="0" smtClean="0"/>
            </a:br>
            <a:r>
              <a:rPr lang="en-US" sz="2000" dirty="0" smtClean="0"/>
              <a:t>can guide us.</a:t>
            </a:r>
            <a:endParaRPr lang="en-US"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08720"/>
            <a:ext cx="7772400" cy="1362075"/>
          </a:xfrm>
        </p:spPr>
        <p:txBody>
          <a:bodyPr/>
          <a:lstStyle/>
          <a:p>
            <a:pPr algn="ctr"/>
            <a:r>
              <a:rPr lang="en-NZ" dirty="0" smtClean="0"/>
              <a:t>Finally 2013!</a:t>
            </a:r>
            <a:br>
              <a:rPr lang="en-NZ" dirty="0" smtClean="0"/>
            </a:br>
            <a:r>
              <a:rPr lang="en-NZ" dirty="0"/>
              <a:t/>
            </a:r>
            <a:br>
              <a:rPr lang="en-NZ" dirty="0"/>
            </a:br>
            <a:r>
              <a:rPr lang="en-NZ" dirty="0" smtClean="0"/>
              <a:t/>
            </a:r>
            <a:br>
              <a:rPr lang="en-NZ" dirty="0" smtClean="0"/>
            </a:br>
            <a:r>
              <a:rPr lang="en-NZ" dirty="0" smtClean="0"/>
              <a:t> First time we’d had </a:t>
            </a:r>
            <a:r>
              <a:rPr lang="en-NZ" dirty="0" err="1" smtClean="0"/>
              <a:t>proOF</a:t>
            </a:r>
            <a:r>
              <a:rPr lang="en-NZ" dirty="0" smtClean="0"/>
              <a:t> you can change your  vascular future</a:t>
            </a:r>
            <a:endParaRPr lang="en-NZ" dirty="0"/>
          </a:p>
        </p:txBody>
      </p:sp>
      <p:sp>
        <p:nvSpPr>
          <p:cNvPr id="3" name="Text Placeholder 2"/>
          <p:cNvSpPr>
            <a:spLocks noGrp="1"/>
          </p:cNvSpPr>
          <p:nvPr>
            <p:ph type="body" idx="1"/>
          </p:nvPr>
        </p:nvSpPr>
        <p:spPr>
          <a:xfrm>
            <a:off x="755576" y="4221088"/>
            <a:ext cx="7772400" cy="1500187"/>
          </a:xfrm>
        </p:spPr>
        <p:txBody>
          <a:bodyPr/>
          <a:lstStyle/>
          <a:p>
            <a:endParaRPr lang="en-NZ" dirty="0" smtClean="0"/>
          </a:p>
          <a:p>
            <a:r>
              <a:rPr lang="en-NZ" dirty="0" smtClean="0"/>
              <a:t>PREDIMED: a great trial of average age 50-80, 7000 subjects with “high risk” but no stroke or heart attack. Followed for  5 years</a:t>
            </a:r>
            <a:endParaRPr lang="en-NZ" dirty="0"/>
          </a:p>
        </p:txBody>
      </p:sp>
    </p:spTree>
    <p:extLst>
      <p:ext uri="{BB962C8B-B14F-4D97-AF65-F5344CB8AC3E}">
        <p14:creationId xmlns:p14="http://schemas.microsoft.com/office/powerpoint/2010/main" val="2751698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AutoShape 2"/>
          <p:cNvSpPr>
            <a:spLocks noGrp="1" noChangeArrowheads="1"/>
          </p:cNvSpPr>
          <p:nvPr>
            <p:ph type="title"/>
          </p:nvPr>
        </p:nvSpPr>
        <p:spPr>
          <a:xfrm>
            <a:off x="323850" y="404664"/>
            <a:ext cx="8424614" cy="1143000"/>
          </a:xfrm>
        </p:spPr>
        <p:txBody>
          <a:bodyPr/>
          <a:lstStyle/>
          <a:p>
            <a:pPr algn="ctr" eaLnBrk="1" hangingPunct="1"/>
            <a:r>
              <a:rPr lang="en-US" sz="3200" dirty="0" smtClean="0"/>
              <a:t>Go Mediterranean</a:t>
            </a:r>
            <a:r>
              <a:rPr lang="en-US" sz="3200" dirty="0"/>
              <a:t> </a:t>
            </a:r>
            <a:r>
              <a:rPr lang="en-US" sz="3200" dirty="0" smtClean="0"/>
              <a:t>2 trials; stopped early</a:t>
            </a:r>
          </a:p>
        </p:txBody>
      </p:sp>
      <p:sp>
        <p:nvSpPr>
          <p:cNvPr id="63490" name="Rectangle 3"/>
          <p:cNvSpPr>
            <a:spLocks noGrp="1" noChangeArrowheads="1"/>
          </p:cNvSpPr>
          <p:nvPr>
            <p:ph type="body" idx="1"/>
          </p:nvPr>
        </p:nvSpPr>
        <p:spPr>
          <a:xfrm>
            <a:off x="179388" y="1936750"/>
            <a:ext cx="8883650" cy="3724275"/>
          </a:xfrm>
        </p:spPr>
        <p:txBody>
          <a:bodyPr/>
          <a:lstStyle/>
          <a:p>
            <a:pPr eaLnBrk="1" hangingPunct="1">
              <a:buFont typeface="Wingdings" pitchFamily="2" charset="2"/>
              <a:buNone/>
            </a:pPr>
            <a:endParaRPr lang="en-US" sz="1000" b="1" dirty="0" smtClean="0"/>
          </a:p>
          <a:p>
            <a:pPr eaLnBrk="1" hangingPunct="1">
              <a:buFont typeface="Arial" charset="0"/>
              <a:buAutoNum type="arabicPeriod"/>
            </a:pPr>
            <a:r>
              <a:rPr lang="en-US" sz="2400" b="1" dirty="0" smtClean="0"/>
              <a:t>Secondary prevention after MI (584 people)</a:t>
            </a:r>
          </a:p>
          <a:p>
            <a:pPr marL="857250" lvl="1" indent="-457200" eaLnBrk="1" hangingPunct="1"/>
            <a:r>
              <a:rPr lang="en-US" sz="2000" b="1" dirty="0" smtClean="0"/>
              <a:t>Lyon Diet Heart Study </a:t>
            </a:r>
            <a:r>
              <a:rPr lang="en-US" sz="700" b="1" dirty="0" smtClean="0"/>
              <a:t>Lancet 1994 and Circulation 1999</a:t>
            </a:r>
          </a:p>
          <a:p>
            <a:pPr marL="1257300" lvl="2" indent="-457200" eaLnBrk="1" hangingPunct="1"/>
            <a:r>
              <a:rPr lang="en-US" sz="1600" b="1" dirty="0" err="1" smtClean="0"/>
              <a:t>MI+CVevent+CVdeath</a:t>
            </a:r>
            <a:r>
              <a:rPr lang="en-US" sz="1600" b="1" dirty="0" smtClean="0"/>
              <a:t> @4yrs </a:t>
            </a:r>
            <a:r>
              <a:rPr lang="en-US" sz="1600" b="1" dirty="0" smtClean="0">
                <a:sym typeface="Wingdings" pitchFamily="2" charset="2"/>
              </a:rPr>
              <a:t> 34%  10%                      Risk down by 67%</a:t>
            </a:r>
            <a:endParaRPr lang="en-US" sz="1600" b="1" dirty="0" smtClean="0"/>
          </a:p>
          <a:p>
            <a:pPr marL="1257300" lvl="2" indent="-457200" eaLnBrk="1" hangingPunct="1"/>
            <a:endParaRPr lang="en-US" sz="1600" b="1" dirty="0" smtClean="0"/>
          </a:p>
          <a:p>
            <a:pPr marL="857250" lvl="1" indent="-457200" eaLnBrk="1" hangingPunct="1">
              <a:buFontTx/>
              <a:buNone/>
            </a:pPr>
            <a:endParaRPr lang="en-US" sz="1000" b="1" dirty="0" smtClean="0"/>
          </a:p>
          <a:p>
            <a:pPr marL="857250" lvl="1" indent="-457200" eaLnBrk="1" hangingPunct="1">
              <a:buFontTx/>
              <a:buNone/>
            </a:pPr>
            <a:endParaRPr lang="en-US" sz="1000" b="1" dirty="0" smtClean="0"/>
          </a:p>
          <a:p>
            <a:pPr eaLnBrk="1" hangingPunct="1">
              <a:buFont typeface="Arial" charset="0"/>
              <a:buAutoNum type="arabicPeriod"/>
            </a:pPr>
            <a:r>
              <a:rPr lang="en-US" sz="2400" b="1" dirty="0" smtClean="0"/>
              <a:t>Primary (high risk) prevention (&gt;7000 people) </a:t>
            </a:r>
            <a:r>
              <a:rPr lang="en-US" sz="500" b="1" dirty="0" smtClean="0"/>
              <a:t>PREDIMED; NEJM Feb26 2013; </a:t>
            </a:r>
            <a:endParaRPr lang="en-US" sz="1800" b="1" dirty="0" smtClean="0"/>
          </a:p>
          <a:p>
            <a:pPr marL="1257300" lvl="2" indent="-457200" eaLnBrk="1" hangingPunct="1"/>
            <a:r>
              <a:rPr lang="en-US" sz="1600" b="1" dirty="0" err="1" smtClean="0"/>
              <a:t>Stroke+MI+death</a:t>
            </a:r>
            <a:r>
              <a:rPr lang="en-US" sz="1600" b="1" dirty="0" smtClean="0"/>
              <a:t>↓ 4.4% </a:t>
            </a:r>
            <a:r>
              <a:rPr lang="en-US" sz="1600" b="1" dirty="0" smtClean="0">
                <a:sym typeface="Wingdings" pitchFamily="2" charset="2"/>
              </a:rPr>
              <a:t> 3.6%;                                         Risk down by 30%</a:t>
            </a:r>
          </a:p>
          <a:p>
            <a:pPr marL="1257300" lvl="2" indent="-457200" eaLnBrk="1" hangingPunct="1"/>
            <a:r>
              <a:rPr lang="en-US" sz="1600" b="1" dirty="0" smtClean="0"/>
              <a:t>Stroke (nuts cohort) 2.5 % </a:t>
            </a:r>
            <a:r>
              <a:rPr lang="en-US" sz="1600" b="1" dirty="0" smtClean="0">
                <a:sym typeface="Wingdings" pitchFamily="2" charset="2"/>
              </a:rPr>
              <a:t>  1.4% </a:t>
            </a:r>
            <a:r>
              <a:rPr lang="en-US" sz="1600" b="1" dirty="0" smtClean="0"/>
              <a:t>@ 5yrs;	                     Risk down by 46%</a:t>
            </a:r>
          </a:p>
          <a:p>
            <a:pPr marL="1257300" lvl="2" indent="-457200" eaLnBrk="1" hangingPunct="1"/>
            <a:endParaRPr lang="en-US" sz="1600" b="1" dirty="0" smtClean="0"/>
          </a:p>
          <a:p>
            <a:pPr eaLnBrk="1" hangingPunct="1">
              <a:buFont typeface="Arial" charset="0"/>
              <a:buAutoNum type="arabicPeriod"/>
            </a:pPr>
            <a:r>
              <a:rPr lang="en-US" sz="2400" b="1" dirty="0" smtClean="0"/>
              <a:t>This is as good as blood pressure medication trials</a:t>
            </a:r>
            <a:endParaRPr lang="en-US" sz="1600" b="1" dirty="0" smtClean="0"/>
          </a:p>
          <a:p>
            <a:pPr marL="1257300" lvl="2" indent="-457200" eaLnBrk="1" hangingPunct="1">
              <a:buFont typeface="Wingdings" pitchFamily="2" charset="2"/>
              <a:buNone/>
            </a:pPr>
            <a:endParaRPr lang="en-US" sz="900" b="1" dirty="0" smtClean="0">
              <a:sym typeface="Wingdings" pitchFamily="2" charset="2"/>
            </a:endParaRPr>
          </a:p>
          <a:p>
            <a:pPr marL="1257300" lvl="2" indent="-457200" eaLnBrk="1" hangingPunct="1"/>
            <a:r>
              <a:rPr lang="en-US" sz="1800" b="1" dirty="0" smtClean="0">
                <a:sym typeface="Wingdings" pitchFamily="2" charset="2"/>
              </a:rPr>
              <a:t>HOPE (very high Risk + </a:t>
            </a:r>
            <a:r>
              <a:rPr lang="en-US" sz="1800" b="1" dirty="0" err="1" smtClean="0">
                <a:sym typeface="Wingdings" pitchFamily="2" charset="2"/>
              </a:rPr>
              <a:t>ACEi</a:t>
            </a:r>
            <a:r>
              <a:rPr lang="en-US" sz="1800" b="1" dirty="0" smtClean="0">
                <a:sym typeface="Wingdings" pitchFamily="2" charset="2"/>
              </a:rPr>
              <a:t>) </a:t>
            </a:r>
            <a:r>
              <a:rPr lang="en-US" sz="1600" b="1" dirty="0" smtClean="0">
                <a:sym typeface="Wingdings" pitchFamily="2" charset="2"/>
              </a:rPr>
              <a:t>Stroke 4.9%  3.4%;    Risk down by 32%</a:t>
            </a:r>
          </a:p>
          <a:p>
            <a:pPr marL="1257300" lvl="2" indent="-457200" eaLnBrk="1" hangingPunct="1"/>
            <a:r>
              <a:rPr lang="en-US" sz="1800" b="1" dirty="0" smtClean="0">
                <a:sym typeface="Wingdings" pitchFamily="2" charset="2"/>
              </a:rPr>
              <a:t>PROGRESS (Prior stroke/TIA) </a:t>
            </a:r>
            <a:r>
              <a:rPr lang="en-US" sz="1600" b="1" dirty="0" smtClean="0">
                <a:sym typeface="Wingdings" pitchFamily="2" charset="2"/>
              </a:rPr>
              <a:t>Stroke 3.8%  2.7%;    Risk down by 28%</a:t>
            </a:r>
          </a:p>
          <a:p>
            <a:pPr marL="1257300" lvl="2" indent="-457200" eaLnBrk="1" hangingPunct="1">
              <a:buFont typeface="Wingdings" pitchFamily="2" charset="2"/>
              <a:buNone/>
            </a:pPr>
            <a:r>
              <a:rPr lang="en-US" sz="600" b="1" dirty="0" smtClean="0">
                <a:sym typeface="Wingdings" pitchFamily="2" charset="2"/>
              </a:rPr>
              <a:t>NEJM 2000 Lancet 2001 </a:t>
            </a:r>
          </a:p>
          <a:p>
            <a:pPr marL="1543050" lvl="3" indent="-285750" eaLnBrk="1" hangingPunct="1"/>
            <a:endParaRPr lang="en-US" sz="1200" b="1" dirty="0" smtClean="0">
              <a:sym typeface="Wingdings" pitchFamily="2" charset="2"/>
            </a:endParaRPr>
          </a:p>
          <a:p>
            <a:pPr marL="857250" lvl="1" indent="-457200" eaLnBrk="1" hangingPunct="1"/>
            <a:endParaRPr lang="en-US" sz="2000" b="1" dirty="0" smtClean="0"/>
          </a:p>
          <a:p>
            <a:pPr marL="857250" lvl="1" indent="-457200" eaLnBrk="1" hangingPunct="1"/>
            <a:endParaRPr lang="en-US" sz="2000" b="1" dirty="0" smtClean="0"/>
          </a:p>
          <a:p>
            <a:pPr marL="857250" lvl="1" indent="-457200" eaLnBrk="1" hangingPunct="1">
              <a:buFontTx/>
              <a:buAutoNum type="arabicPeriod"/>
            </a:pPr>
            <a:endParaRPr lang="en-US" sz="2000" b="1" dirty="0" smtClean="0"/>
          </a:p>
          <a:p>
            <a:pPr eaLnBrk="1" hangingPunct="1">
              <a:buFont typeface="Wingdings" pitchFamily="2" charset="2"/>
              <a:buNone/>
            </a:pPr>
            <a:endParaRPr lang="en-US" dirty="0" smtClean="0"/>
          </a:p>
          <a:p>
            <a:pPr eaLnBrk="1" hangingPunct="1">
              <a:buFont typeface="Wingdings" pitchFamily="2" charset="2"/>
              <a:buNone/>
            </a:pPr>
            <a:endParaRPr lang="en-US" sz="4000" b="1" dirty="0" smtClean="0"/>
          </a:p>
          <a:p>
            <a:pPr marL="857250" lvl="1" indent="-457200" eaLnBrk="1" hangingPunct="1">
              <a:buFontTx/>
              <a:buNone/>
            </a:pPr>
            <a:endParaRPr lang="en-US" sz="3600" dirty="0" smtClean="0"/>
          </a:p>
        </p:txBody>
      </p:sp>
    </p:spTree>
    <p:extLst>
      <p:ext uri="{BB962C8B-B14F-4D97-AF65-F5344CB8AC3E}">
        <p14:creationId xmlns:p14="http://schemas.microsoft.com/office/powerpoint/2010/main" val="3197569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2" cstate="print"/>
          <a:srcRect/>
          <a:stretch>
            <a:fillRect/>
          </a:stretch>
        </p:blipFill>
        <p:spPr bwMode="auto">
          <a:xfrm>
            <a:off x="17463" y="11113"/>
            <a:ext cx="8747125" cy="6869112"/>
          </a:xfrm>
          <a:prstGeom prst="rect">
            <a:avLst/>
          </a:prstGeom>
          <a:noFill/>
          <a:ln w="9525">
            <a:noFill/>
            <a:miter lim="800000"/>
            <a:headEnd/>
            <a:tailEnd/>
          </a:ln>
        </p:spPr>
      </p:pic>
      <p:sp>
        <p:nvSpPr>
          <p:cNvPr id="65538" name="Rectangle 5"/>
          <p:cNvSpPr>
            <a:spLocks noChangeArrowheads="1"/>
          </p:cNvSpPr>
          <p:nvPr/>
        </p:nvSpPr>
        <p:spPr bwMode="auto">
          <a:xfrm>
            <a:off x="6927850" y="1773238"/>
            <a:ext cx="739775" cy="863600"/>
          </a:xfrm>
          <a:prstGeom prst="rect">
            <a:avLst/>
          </a:prstGeom>
          <a:solidFill>
            <a:schemeClr val="bg1"/>
          </a:solidFill>
          <a:ln w="9525" algn="ctr">
            <a:solidFill>
              <a:schemeClr val="bg1"/>
            </a:solidFill>
            <a:round/>
            <a:headEnd/>
            <a:tailEnd/>
          </a:ln>
        </p:spPr>
        <p:txBody>
          <a:bodyPr/>
          <a:lstStyle/>
          <a:p>
            <a:pPr eaLnBrk="0" hangingPunct="0"/>
            <a:endParaRPr lang="en-NZ"/>
          </a:p>
        </p:txBody>
      </p:sp>
      <p:sp>
        <p:nvSpPr>
          <p:cNvPr id="65539" name="AutoShape 2"/>
          <p:cNvSpPr>
            <a:spLocks noGrp="1" noChangeArrowheads="1"/>
          </p:cNvSpPr>
          <p:nvPr>
            <p:ph type="title"/>
          </p:nvPr>
        </p:nvSpPr>
        <p:spPr>
          <a:xfrm>
            <a:off x="5505450" y="476250"/>
            <a:ext cx="3638550" cy="1185863"/>
          </a:xfrm>
        </p:spPr>
        <p:txBody>
          <a:bodyPr/>
          <a:lstStyle/>
          <a:p>
            <a:pPr algn="ctr" eaLnBrk="1" hangingPunct="1"/>
            <a:r>
              <a:rPr lang="en-US" smtClean="0">
                <a:solidFill>
                  <a:schemeClr val="tx1"/>
                </a:solidFill>
              </a:rPr>
              <a:t>Mediterranean Diet</a:t>
            </a:r>
          </a:p>
        </p:txBody>
      </p:sp>
    </p:spTree>
    <p:extLst>
      <p:ext uri="{BB962C8B-B14F-4D97-AF65-F5344CB8AC3E}">
        <p14:creationId xmlns:p14="http://schemas.microsoft.com/office/powerpoint/2010/main" val="144776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3"/>
          <p:cNvPicPr>
            <a:picLocks noChangeAspect="1"/>
          </p:cNvPicPr>
          <p:nvPr/>
        </p:nvPicPr>
        <p:blipFill>
          <a:blip r:embed="rId2" cstate="print"/>
          <a:srcRect/>
          <a:stretch>
            <a:fillRect/>
          </a:stretch>
        </p:blipFill>
        <p:spPr bwMode="auto">
          <a:xfrm>
            <a:off x="827584" y="0"/>
            <a:ext cx="6811962" cy="6823075"/>
          </a:xfrm>
          <a:prstGeom prst="rect">
            <a:avLst/>
          </a:prstGeom>
          <a:noFill/>
          <a:ln w="9525">
            <a:noFill/>
            <a:miter lim="800000"/>
            <a:headEnd/>
            <a:tailEnd/>
          </a:ln>
        </p:spPr>
      </p:pic>
      <p:sp>
        <p:nvSpPr>
          <p:cNvPr id="2" name="TextBox 1"/>
          <p:cNvSpPr txBox="1"/>
          <p:nvPr/>
        </p:nvSpPr>
        <p:spPr>
          <a:xfrm>
            <a:off x="2267744" y="3501008"/>
            <a:ext cx="1377300" cy="369332"/>
          </a:xfrm>
          <a:prstGeom prst="rect">
            <a:avLst/>
          </a:prstGeom>
          <a:noFill/>
        </p:spPr>
        <p:txBody>
          <a:bodyPr wrap="none" rtlCol="0">
            <a:spAutoFit/>
          </a:bodyPr>
          <a:lstStyle/>
          <a:p>
            <a:r>
              <a:rPr lang="en-NZ" dirty="0" smtClean="0"/>
              <a:t>beans/peas</a:t>
            </a:r>
            <a:endParaRPr lang="en-NZ" dirty="0"/>
          </a:p>
        </p:txBody>
      </p:sp>
      <p:sp>
        <p:nvSpPr>
          <p:cNvPr id="3" name="TextBox 2"/>
          <p:cNvSpPr txBox="1"/>
          <p:nvPr/>
        </p:nvSpPr>
        <p:spPr>
          <a:xfrm>
            <a:off x="2275587" y="3870340"/>
            <a:ext cx="2621230" cy="369332"/>
          </a:xfrm>
          <a:prstGeom prst="rect">
            <a:avLst/>
          </a:prstGeom>
          <a:noFill/>
        </p:spPr>
        <p:txBody>
          <a:bodyPr wrap="none" rtlCol="0">
            <a:spAutoFit/>
          </a:bodyPr>
          <a:lstStyle/>
          <a:p>
            <a:r>
              <a:rPr lang="en-NZ" dirty="0"/>
              <a:t>t</a:t>
            </a:r>
            <a:r>
              <a:rPr lang="en-NZ" dirty="0" smtClean="0"/>
              <a:t>omato, onion, garlic, oil</a:t>
            </a:r>
            <a:endParaRPr lang="en-NZ" dirty="0"/>
          </a:p>
        </p:txBody>
      </p:sp>
      <p:sp>
        <p:nvSpPr>
          <p:cNvPr id="4" name="TextBox 3"/>
          <p:cNvSpPr txBox="1"/>
          <p:nvPr/>
        </p:nvSpPr>
        <p:spPr>
          <a:xfrm>
            <a:off x="2411760" y="6093296"/>
            <a:ext cx="2941831" cy="369332"/>
          </a:xfrm>
          <a:prstGeom prst="rect">
            <a:avLst/>
          </a:prstGeom>
          <a:noFill/>
        </p:spPr>
        <p:txBody>
          <a:bodyPr wrap="none" rtlCol="0">
            <a:spAutoFit/>
          </a:bodyPr>
          <a:lstStyle/>
          <a:p>
            <a:r>
              <a:rPr lang="en-NZ" dirty="0"/>
              <a:t>m</a:t>
            </a:r>
            <a:r>
              <a:rPr lang="en-NZ" dirty="0" smtClean="0"/>
              <a:t>argarines, butter (use oil)</a:t>
            </a:r>
            <a:endParaRPr lang="en-NZ" dirty="0"/>
          </a:p>
        </p:txBody>
      </p:sp>
      <p:sp>
        <p:nvSpPr>
          <p:cNvPr id="6" name="TextBox 5"/>
          <p:cNvSpPr txBox="1"/>
          <p:nvPr/>
        </p:nvSpPr>
        <p:spPr>
          <a:xfrm>
            <a:off x="2097571" y="1794679"/>
            <a:ext cx="3570208" cy="369332"/>
          </a:xfrm>
          <a:prstGeom prst="rect">
            <a:avLst/>
          </a:prstGeom>
          <a:noFill/>
        </p:spPr>
        <p:txBody>
          <a:bodyPr wrap="none" rtlCol="0">
            <a:spAutoFit/>
          </a:bodyPr>
          <a:lstStyle/>
          <a:p>
            <a:r>
              <a:rPr lang="en-NZ" dirty="0"/>
              <a:t>e</a:t>
            </a:r>
            <a:r>
              <a:rPr lang="en-NZ" dirty="0" smtClean="0"/>
              <a:t>xtra virgin olive oil (or canola??)</a:t>
            </a:r>
            <a:endParaRPr lang="en-NZ" dirty="0"/>
          </a:p>
        </p:txBody>
      </p:sp>
      <p:sp>
        <p:nvSpPr>
          <p:cNvPr id="7" name="TextBox 6"/>
          <p:cNvSpPr txBox="1"/>
          <p:nvPr/>
        </p:nvSpPr>
        <p:spPr>
          <a:xfrm>
            <a:off x="3401471" y="2150456"/>
            <a:ext cx="2223686" cy="369332"/>
          </a:xfrm>
          <a:prstGeom prst="rect">
            <a:avLst/>
          </a:prstGeom>
          <a:noFill/>
        </p:spPr>
        <p:txBody>
          <a:bodyPr wrap="none" rtlCol="0">
            <a:spAutoFit/>
          </a:bodyPr>
          <a:lstStyle/>
          <a:p>
            <a:r>
              <a:rPr lang="en-NZ" dirty="0" smtClean="0"/>
              <a:t>handful </a:t>
            </a:r>
            <a:r>
              <a:rPr lang="en-NZ" dirty="0" err="1" smtClean="0"/>
              <a:t>esp</a:t>
            </a:r>
            <a:r>
              <a:rPr lang="en-NZ" dirty="0" smtClean="0"/>
              <a:t> walnuts</a:t>
            </a:r>
            <a:endParaRPr lang="en-NZ" dirty="0"/>
          </a:p>
        </p:txBody>
      </p:sp>
      <p:sp>
        <p:nvSpPr>
          <p:cNvPr id="8" name="TextBox 7"/>
          <p:cNvSpPr txBox="1"/>
          <p:nvPr/>
        </p:nvSpPr>
        <p:spPr>
          <a:xfrm>
            <a:off x="2293154" y="2469955"/>
            <a:ext cx="3781805" cy="369332"/>
          </a:xfrm>
          <a:prstGeom prst="rect">
            <a:avLst/>
          </a:prstGeom>
          <a:noFill/>
        </p:spPr>
        <p:txBody>
          <a:bodyPr wrap="none" rtlCol="0">
            <a:spAutoFit/>
          </a:bodyPr>
          <a:lstStyle/>
          <a:p>
            <a:r>
              <a:rPr lang="en-NZ" dirty="0"/>
              <a:t>a</a:t>
            </a:r>
            <a:r>
              <a:rPr lang="en-NZ" dirty="0" smtClean="0"/>
              <a:t>ny but </a:t>
            </a:r>
            <a:r>
              <a:rPr lang="en-NZ" dirty="0" err="1" smtClean="0"/>
              <a:t>esp</a:t>
            </a:r>
            <a:r>
              <a:rPr lang="en-NZ" dirty="0" smtClean="0"/>
              <a:t> citrus, </a:t>
            </a:r>
            <a:r>
              <a:rPr lang="en-NZ" dirty="0" err="1" smtClean="0"/>
              <a:t>pipfruit</a:t>
            </a:r>
            <a:r>
              <a:rPr lang="en-NZ" dirty="0" smtClean="0"/>
              <a:t> &gt; berries</a:t>
            </a:r>
            <a:endParaRPr lang="en-NZ" dirty="0"/>
          </a:p>
        </p:txBody>
      </p:sp>
      <p:sp>
        <p:nvSpPr>
          <p:cNvPr id="9" name="TextBox 8"/>
          <p:cNvSpPr txBox="1"/>
          <p:nvPr/>
        </p:nvSpPr>
        <p:spPr>
          <a:xfrm>
            <a:off x="2674944" y="1102271"/>
            <a:ext cx="4955203" cy="369332"/>
          </a:xfrm>
          <a:prstGeom prst="rect">
            <a:avLst/>
          </a:prstGeom>
          <a:noFill/>
        </p:spPr>
        <p:txBody>
          <a:bodyPr wrap="none" rtlCol="0">
            <a:spAutoFit/>
          </a:bodyPr>
          <a:lstStyle/>
          <a:p>
            <a:r>
              <a:rPr lang="en-NZ" dirty="0" smtClean="0"/>
              <a:t>My comments, based on this and other studies</a:t>
            </a:r>
            <a:endParaRPr lang="en-NZ" dirty="0"/>
          </a:p>
        </p:txBody>
      </p:sp>
      <p:sp>
        <p:nvSpPr>
          <p:cNvPr id="10" name="TextBox 9"/>
          <p:cNvSpPr txBox="1"/>
          <p:nvPr/>
        </p:nvSpPr>
        <p:spPr>
          <a:xfrm>
            <a:off x="2293154" y="2800816"/>
            <a:ext cx="2653290" cy="369332"/>
          </a:xfrm>
          <a:prstGeom prst="rect">
            <a:avLst/>
          </a:prstGeom>
          <a:noFill/>
        </p:spPr>
        <p:txBody>
          <a:bodyPr wrap="none" rtlCol="0">
            <a:spAutoFit/>
          </a:bodyPr>
          <a:lstStyle/>
          <a:p>
            <a:r>
              <a:rPr lang="en-NZ" dirty="0"/>
              <a:t>c</a:t>
            </a:r>
            <a:r>
              <a:rPr lang="en-NZ" dirty="0" smtClean="0"/>
              <a:t>ruciferous &gt; root </a:t>
            </a:r>
            <a:r>
              <a:rPr lang="en-NZ" dirty="0" err="1" smtClean="0"/>
              <a:t>veges</a:t>
            </a:r>
            <a:endParaRPr lang="en-NZ" dirty="0"/>
          </a:p>
        </p:txBody>
      </p:sp>
    </p:spTree>
    <p:extLst>
      <p:ext uri="{BB962C8B-B14F-4D97-AF65-F5344CB8AC3E}">
        <p14:creationId xmlns:p14="http://schemas.microsoft.com/office/powerpoint/2010/main" val="21697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AutoShape 2"/>
          <p:cNvSpPr>
            <a:spLocks noGrp="1" noChangeArrowheads="1"/>
          </p:cNvSpPr>
          <p:nvPr>
            <p:ph type="title"/>
          </p:nvPr>
        </p:nvSpPr>
        <p:spPr>
          <a:xfrm>
            <a:off x="755650" y="765175"/>
            <a:ext cx="7924800" cy="1143000"/>
          </a:xfrm>
        </p:spPr>
        <p:txBody>
          <a:bodyPr/>
          <a:lstStyle/>
          <a:p>
            <a:pPr eaLnBrk="1" hangingPunct="1"/>
            <a:r>
              <a:rPr lang="en-US" sz="3200" smtClean="0"/>
              <a:t>Mediterranean Diet</a:t>
            </a:r>
          </a:p>
        </p:txBody>
      </p:sp>
      <p:pic>
        <p:nvPicPr>
          <p:cNvPr id="64514" name="Picture 2"/>
          <p:cNvPicPr>
            <a:picLocks noChangeAspect="1"/>
          </p:cNvPicPr>
          <p:nvPr/>
        </p:nvPicPr>
        <p:blipFill>
          <a:blip r:embed="rId2" cstate="print"/>
          <a:srcRect/>
          <a:stretch>
            <a:fillRect/>
          </a:stretch>
        </p:blipFill>
        <p:spPr bwMode="auto">
          <a:xfrm>
            <a:off x="971550" y="2601913"/>
            <a:ext cx="5545138" cy="3779837"/>
          </a:xfrm>
          <a:prstGeom prst="rect">
            <a:avLst/>
          </a:prstGeom>
          <a:noFill/>
          <a:ln w="9525">
            <a:noFill/>
            <a:miter lim="800000"/>
            <a:headEnd/>
            <a:tailEnd/>
          </a:ln>
        </p:spPr>
      </p:pic>
      <p:pic>
        <p:nvPicPr>
          <p:cNvPr id="64515" name="Picture 1"/>
          <p:cNvPicPr>
            <a:picLocks noChangeAspect="1"/>
          </p:cNvPicPr>
          <p:nvPr/>
        </p:nvPicPr>
        <p:blipFill>
          <a:blip r:embed="rId3" cstate="print"/>
          <a:srcRect/>
          <a:stretch>
            <a:fillRect/>
          </a:stretch>
        </p:blipFill>
        <p:spPr bwMode="auto">
          <a:xfrm>
            <a:off x="4859338" y="615950"/>
            <a:ext cx="1716087" cy="1287463"/>
          </a:xfrm>
          <a:prstGeom prst="rect">
            <a:avLst/>
          </a:prstGeom>
          <a:noFill/>
          <a:ln w="9525">
            <a:noFill/>
            <a:miter lim="800000"/>
            <a:headEnd/>
            <a:tailEnd/>
          </a:ln>
        </p:spPr>
      </p:pic>
      <p:sp>
        <p:nvSpPr>
          <p:cNvPr id="4" name="TextBox 3"/>
          <p:cNvSpPr txBox="1"/>
          <p:nvPr/>
        </p:nvSpPr>
        <p:spPr>
          <a:xfrm>
            <a:off x="6607175" y="3213100"/>
            <a:ext cx="2357438" cy="1004888"/>
          </a:xfrm>
          <a:prstGeom prst="rect">
            <a:avLst/>
          </a:prstGeom>
          <a:noFill/>
        </p:spPr>
        <p:txBody>
          <a:bodyPr>
            <a:spAutoFit/>
          </a:bodyPr>
          <a:lstStyle/>
          <a:p>
            <a:pPr eaLnBrk="0" hangingPunct="0">
              <a:defRPr/>
            </a:pPr>
            <a:r>
              <a:rPr lang="en-NZ" sz="1200" dirty="0">
                <a:latin typeface="Arial" pitchFamily="34" charset="0"/>
              </a:rPr>
              <a:t>Benefit especially in</a:t>
            </a:r>
          </a:p>
          <a:p>
            <a:pPr marL="285750" indent="-285750" eaLnBrk="0" hangingPunct="0">
              <a:buFont typeface="Arial" pitchFamily="34" charset="0"/>
              <a:buChar char="•"/>
              <a:defRPr/>
            </a:pPr>
            <a:r>
              <a:rPr lang="en-NZ" sz="1200" dirty="0" err="1">
                <a:latin typeface="Arial" pitchFamily="34" charset="0"/>
              </a:rPr>
              <a:t>Hypertensives</a:t>
            </a:r>
            <a:r>
              <a:rPr lang="en-NZ" sz="1200" dirty="0">
                <a:latin typeface="Arial" pitchFamily="34" charset="0"/>
              </a:rPr>
              <a:t> p=0.06</a:t>
            </a:r>
          </a:p>
          <a:p>
            <a:pPr marL="285750" indent="-285750" eaLnBrk="0" hangingPunct="0">
              <a:buFont typeface="Arial" pitchFamily="34" charset="0"/>
              <a:buChar char="•"/>
              <a:defRPr/>
            </a:pPr>
            <a:r>
              <a:rPr lang="en-NZ" sz="1200" dirty="0" err="1">
                <a:latin typeface="Arial" pitchFamily="34" charset="0"/>
              </a:rPr>
              <a:t>Hyperlipidaemics</a:t>
            </a:r>
            <a:r>
              <a:rPr lang="en-NZ" sz="1200" dirty="0">
                <a:latin typeface="Arial" pitchFamily="34" charset="0"/>
              </a:rPr>
              <a:t> p=0.06</a:t>
            </a:r>
          </a:p>
          <a:p>
            <a:pPr marL="285750" indent="-285750" eaLnBrk="0" hangingPunct="0">
              <a:buFont typeface="Arial" pitchFamily="34" charset="0"/>
              <a:buChar char="•"/>
              <a:defRPr/>
            </a:pPr>
            <a:r>
              <a:rPr lang="en-NZ" sz="1200" dirty="0">
                <a:latin typeface="Arial" pitchFamily="34" charset="0"/>
              </a:rPr>
              <a:t>Obese p=0.05</a:t>
            </a:r>
          </a:p>
          <a:p>
            <a:pPr marL="285750" indent="-285750" eaLnBrk="0" hangingPunct="0">
              <a:buFont typeface="Arial" pitchFamily="34" charset="0"/>
              <a:buChar char="•"/>
              <a:defRPr/>
            </a:pPr>
            <a:endParaRPr lang="en-NZ" sz="1200" dirty="0">
              <a:latin typeface="Arial" pitchFamily="34" charset="0"/>
            </a:endParaRPr>
          </a:p>
        </p:txBody>
      </p:sp>
      <p:pic>
        <p:nvPicPr>
          <p:cNvPr id="64517" name="Picture 4"/>
          <p:cNvPicPr>
            <a:picLocks noChangeAspect="1"/>
          </p:cNvPicPr>
          <p:nvPr/>
        </p:nvPicPr>
        <p:blipFill>
          <a:blip r:embed="rId4" cstate="print"/>
          <a:srcRect/>
          <a:stretch>
            <a:fillRect/>
          </a:stretch>
        </p:blipFill>
        <p:spPr bwMode="auto">
          <a:xfrm>
            <a:off x="7392988" y="615950"/>
            <a:ext cx="1716087" cy="1287463"/>
          </a:xfrm>
          <a:prstGeom prst="rect">
            <a:avLst/>
          </a:prstGeom>
          <a:noFill/>
          <a:ln w="9525">
            <a:noFill/>
            <a:miter lim="800000"/>
            <a:headEnd/>
            <a:tailEnd/>
          </a:ln>
        </p:spPr>
      </p:pic>
      <p:sp>
        <p:nvSpPr>
          <p:cNvPr id="64518" name="TextBox 5"/>
          <p:cNvSpPr txBox="1">
            <a:spLocks noChangeArrowheads="1"/>
          </p:cNvSpPr>
          <p:nvPr/>
        </p:nvSpPr>
        <p:spPr bwMode="auto">
          <a:xfrm>
            <a:off x="6484938" y="1052513"/>
            <a:ext cx="966787" cy="369887"/>
          </a:xfrm>
          <a:prstGeom prst="rect">
            <a:avLst/>
          </a:prstGeom>
          <a:noFill/>
          <a:ln w="9525">
            <a:noFill/>
            <a:miter lim="800000"/>
            <a:headEnd/>
            <a:tailEnd/>
          </a:ln>
        </p:spPr>
        <p:txBody>
          <a:bodyPr wrap="none">
            <a:spAutoFit/>
          </a:bodyPr>
          <a:lstStyle/>
          <a:p>
            <a:pPr eaLnBrk="0" hangingPunct="0"/>
            <a:r>
              <a:rPr lang="en-NZ"/>
              <a:t>Daily or</a:t>
            </a:r>
          </a:p>
        </p:txBody>
      </p:sp>
    </p:spTree>
    <p:extLst>
      <p:ext uri="{BB962C8B-B14F-4D97-AF65-F5344CB8AC3E}">
        <p14:creationId xmlns:p14="http://schemas.microsoft.com/office/powerpoint/2010/main" val="1809369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AutoShape 2"/>
          <p:cNvSpPr>
            <a:spLocks noGrp="1" noChangeArrowheads="1"/>
          </p:cNvSpPr>
          <p:nvPr>
            <p:ph type="title"/>
          </p:nvPr>
        </p:nvSpPr>
        <p:spPr>
          <a:xfrm>
            <a:off x="608013" y="620713"/>
            <a:ext cx="8356600" cy="1143000"/>
          </a:xfrm>
        </p:spPr>
        <p:txBody>
          <a:bodyPr/>
          <a:lstStyle/>
          <a:p>
            <a:pPr eaLnBrk="1" hangingPunct="1"/>
            <a:r>
              <a:rPr lang="en-US" sz="3200" dirty="0" smtClean="0"/>
              <a:t>Mediterranean also prevents dementia</a:t>
            </a:r>
          </a:p>
        </p:txBody>
      </p:sp>
      <p:sp>
        <p:nvSpPr>
          <p:cNvPr id="66562" name="Rectangle 3"/>
          <p:cNvSpPr>
            <a:spLocks noGrp="1" noChangeArrowheads="1"/>
          </p:cNvSpPr>
          <p:nvPr>
            <p:ph type="body" idx="1"/>
          </p:nvPr>
        </p:nvSpPr>
        <p:spPr>
          <a:xfrm>
            <a:off x="539750" y="2513013"/>
            <a:ext cx="8569325" cy="3724275"/>
          </a:xfrm>
        </p:spPr>
        <p:txBody>
          <a:bodyPr/>
          <a:lstStyle/>
          <a:p>
            <a:pPr marL="0" indent="0" eaLnBrk="1" hangingPunct="1">
              <a:buNone/>
            </a:pPr>
            <a:r>
              <a:rPr lang="en-NZ" sz="900" dirty="0"/>
              <a:t>REGARDS Study </a:t>
            </a:r>
            <a:r>
              <a:rPr lang="en-NZ" sz="900" dirty="0" smtClean="0"/>
              <a:t>2003–2007: </a:t>
            </a:r>
            <a:r>
              <a:rPr lang="en-NZ" sz="900" b="1" dirty="0" smtClean="0"/>
              <a:t>Adherence to a Mediterranean diet and risk of incident cognitive impairment </a:t>
            </a:r>
            <a:r>
              <a:rPr lang="en-NZ" sz="900" dirty="0" smtClean="0"/>
              <a:t>Georgios </a:t>
            </a:r>
            <a:r>
              <a:rPr lang="en-NZ" sz="900" dirty="0" err="1" smtClean="0"/>
              <a:t>Tsivgoulis</a:t>
            </a:r>
            <a:r>
              <a:rPr lang="en-NZ" sz="900" dirty="0" smtClean="0"/>
              <a:t>, MD, </a:t>
            </a:r>
            <a:r>
              <a:rPr lang="en-NZ" sz="900" i="1" dirty="0" smtClean="0"/>
              <a:t>Neurology April 30, 2013 vol. 80 no. 18 1684-1692 </a:t>
            </a:r>
            <a:endParaRPr lang="en-NZ" sz="900" dirty="0" smtClean="0"/>
          </a:p>
          <a:p>
            <a:pPr marL="0" indent="0" eaLnBrk="1" hangingPunct="1">
              <a:buFont typeface="Wingdings" pitchFamily="2" charset="2"/>
              <a:buNone/>
            </a:pPr>
            <a:endParaRPr lang="en-NZ" sz="2400" dirty="0" smtClean="0"/>
          </a:p>
          <a:p>
            <a:pPr marL="0" indent="0" eaLnBrk="1" hangingPunct="1">
              <a:buFont typeface="Wingdings" pitchFamily="2" charset="2"/>
              <a:buNone/>
            </a:pPr>
            <a:r>
              <a:rPr lang="en-NZ" sz="2400" dirty="0" smtClean="0"/>
              <a:t>Mediterranean Diet and Brain Power measured at baseline and yearly for 4 years</a:t>
            </a:r>
          </a:p>
          <a:p>
            <a:pPr marL="0" indent="0" eaLnBrk="1" hangingPunct="1">
              <a:buFont typeface="Wingdings" pitchFamily="2" charset="2"/>
              <a:buNone/>
            </a:pPr>
            <a:endParaRPr lang="en-NZ" sz="2400" dirty="0" smtClean="0"/>
          </a:p>
          <a:p>
            <a:pPr marL="457200" indent="-457200" eaLnBrk="1" hangingPunct="1">
              <a:buFontTx/>
              <a:buChar char="•"/>
            </a:pPr>
            <a:r>
              <a:rPr lang="en-NZ" sz="2400" dirty="0" smtClean="0"/>
              <a:t>cognitive impairment developed in 7% </a:t>
            </a:r>
          </a:p>
          <a:p>
            <a:pPr marL="457200" indent="-457200" eaLnBrk="1" hangingPunct="1">
              <a:buFontTx/>
              <a:buChar char="•"/>
            </a:pPr>
            <a:r>
              <a:rPr lang="en-NZ" sz="2400" dirty="0" smtClean="0"/>
              <a:t>Mediterranean diet group</a:t>
            </a:r>
            <a:r>
              <a:rPr lang="en-NZ" sz="2400" dirty="0" smtClean="0">
                <a:sym typeface="Wingdings" pitchFamily="2" charset="2"/>
              </a:rPr>
              <a:t> </a:t>
            </a:r>
            <a:r>
              <a:rPr lang="en-NZ" sz="2400" dirty="0" smtClean="0"/>
              <a:t>especially in non-diabetics </a:t>
            </a:r>
            <a:r>
              <a:rPr lang="en-NZ" sz="2400" dirty="0" smtClean="0">
                <a:sym typeface="Wingdings" panose="05000000000000000000" pitchFamily="2" charset="2"/>
              </a:rPr>
              <a:t> 20% (</a:t>
            </a:r>
            <a:r>
              <a:rPr lang="en-NZ" sz="2400" dirty="0" smtClean="0"/>
              <a:t>1/5</a:t>
            </a:r>
            <a:r>
              <a:rPr lang="en-NZ" sz="2400" baseline="30000" dirty="0" smtClean="0"/>
              <a:t>th</a:t>
            </a:r>
            <a:r>
              <a:rPr lang="en-NZ" sz="2400" dirty="0" smtClean="0"/>
              <a:t>) less risk of brain power loss (</a:t>
            </a:r>
            <a:r>
              <a:rPr lang="en-NZ" sz="2400" i="1" dirty="0" smtClean="0"/>
              <a:t>p</a:t>
            </a:r>
            <a:r>
              <a:rPr lang="en-NZ" sz="2400" dirty="0" smtClean="0"/>
              <a:t> = 0.007)</a:t>
            </a:r>
          </a:p>
        </p:txBody>
      </p:sp>
    </p:spTree>
    <p:extLst>
      <p:ext uri="{BB962C8B-B14F-4D97-AF65-F5344CB8AC3E}">
        <p14:creationId xmlns:p14="http://schemas.microsoft.com/office/powerpoint/2010/main" val="1413421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editerrasian.com/graphics/blog/mediterranean_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78" y="476672"/>
            <a:ext cx="7753655" cy="6192688"/>
          </a:xfrm>
          <a:prstGeom prst="rect">
            <a:avLst/>
          </a:prstGeom>
          <a:noFill/>
          <a:extLst>
            <a:ext uri="{909E8E84-426E-40DD-AFC4-6F175D3DCCD1}">
              <a14:hiddenFill xmlns:a14="http://schemas.microsoft.com/office/drawing/2010/main">
                <a:solidFill>
                  <a:srgbClr val="FFFFFF"/>
                </a:solidFill>
              </a14:hiddenFill>
            </a:ext>
          </a:extLst>
        </p:spPr>
      </p:pic>
      <p:sp>
        <p:nvSpPr>
          <p:cNvPr id="65538" name="Rectangle 5"/>
          <p:cNvSpPr>
            <a:spLocks noChangeArrowheads="1"/>
          </p:cNvSpPr>
          <p:nvPr/>
        </p:nvSpPr>
        <p:spPr bwMode="auto">
          <a:xfrm>
            <a:off x="6927850" y="1773238"/>
            <a:ext cx="739775" cy="863600"/>
          </a:xfrm>
          <a:prstGeom prst="rect">
            <a:avLst/>
          </a:prstGeom>
          <a:solidFill>
            <a:schemeClr val="bg1"/>
          </a:solidFill>
          <a:ln w="9525" algn="ctr">
            <a:solidFill>
              <a:schemeClr val="bg1"/>
            </a:solidFill>
            <a:round/>
            <a:headEnd/>
            <a:tailEnd/>
          </a:ln>
        </p:spPr>
        <p:txBody>
          <a:bodyPr/>
          <a:lstStyle/>
          <a:p>
            <a:pPr eaLnBrk="0" hangingPunct="0"/>
            <a:endParaRPr lang="en-NZ"/>
          </a:p>
        </p:txBody>
      </p:sp>
      <p:sp>
        <p:nvSpPr>
          <p:cNvPr id="65539" name="AutoShape 2"/>
          <p:cNvSpPr>
            <a:spLocks noGrp="1" noChangeArrowheads="1"/>
          </p:cNvSpPr>
          <p:nvPr>
            <p:ph type="title"/>
          </p:nvPr>
        </p:nvSpPr>
        <p:spPr>
          <a:xfrm>
            <a:off x="5505450" y="802977"/>
            <a:ext cx="3638550" cy="1185863"/>
          </a:xfrm>
        </p:spPr>
        <p:txBody>
          <a:bodyPr/>
          <a:lstStyle/>
          <a:p>
            <a:pPr algn="ctr" eaLnBrk="1" hangingPunct="1"/>
            <a:r>
              <a:rPr lang="en-US" dirty="0" err="1" smtClean="0">
                <a:solidFill>
                  <a:schemeClr val="tx1"/>
                </a:solidFill>
              </a:rPr>
              <a:t>SDAdventist</a:t>
            </a:r>
            <a:r>
              <a:rPr lang="en-US" dirty="0" smtClean="0">
                <a:solidFill>
                  <a:schemeClr val="tx1"/>
                </a:solidFill>
              </a:rPr>
              <a:t> Vegetarian Diet?</a:t>
            </a:r>
          </a:p>
        </p:txBody>
      </p:sp>
    </p:spTree>
    <p:extLst>
      <p:ext uri="{BB962C8B-B14F-4D97-AF65-F5344CB8AC3E}">
        <p14:creationId xmlns:p14="http://schemas.microsoft.com/office/powerpoint/2010/main" val="2214655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AutoShape 2"/>
          <p:cNvSpPr>
            <a:spLocks noGrp="1" noChangeArrowheads="1"/>
          </p:cNvSpPr>
          <p:nvPr>
            <p:ph type="title"/>
          </p:nvPr>
        </p:nvSpPr>
        <p:spPr>
          <a:xfrm>
            <a:off x="755650" y="908050"/>
            <a:ext cx="7924800" cy="1143000"/>
          </a:xfrm>
        </p:spPr>
        <p:txBody>
          <a:bodyPr/>
          <a:lstStyle/>
          <a:p>
            <a:pPr eaLnBrk="1" hangingPunct="1">
              <a:defRPr/>
            </a:pPr>
            <a:r>
              <a:rPr lang="en-US" sz="3200" dirty="0" err="1" smtClean="0"/>
              <a:t>SDAdventists</a:t>
            </a:r>
            <a:r>
              <a:rPr lang="en-US" sz="3200" dirty="0" smtClean="0"/>
              <a:t> and longevity/diet</a:t>
            </a:r>
            <a:br>
              <a:rPr lang="en-US" sz="3200" dirty="0" smtClean="0"/>
            </a:br>
            <a:endParaRPr lang="en-US" sz="1050" dirty="0"/>
          </a:p>
        </p:txBody>
      </p:sp>
      <p:sp>
        <p:nvSpPr>
          <p:cNvPr id="424963" name="Rectangle 3"/>
          <p:cNvSpPr>
            <a:spLocks noGrp="1" noChangeArrowheads="1"/>
          </p:cNvSpPr>
          <p:nvPr>
            <p:ph type="body" idx="1"/>
          </p:nvPr>
        </p:nvSpPr>
        <p:spPr>
          <a:xfrm>
            <a:off x="380432" y="2049021"/>
            <a:ext cx="8307387" cy="3724275"/>
          </a:xfrm>
        </p:spPr>
        <p:txBody>
          <a:bodyPr/>
          <a:lstStyle/>
          <a:p>
            <a:pPr eaLnBrk="1" hangingPunct="1">
              <a:buFont typeface="Wingdings" pitchFamily="2" charset="2"/>
              <a:buNone/>
              <a:defRPr/>
            </a:pPr>
            <a:endParaRPr lang="en-US" sz="3200" dirty="0"/>
          </a:p>
          <a:p>
            <a:pPr eaLnBrk="1" hangingPunct="1">
              <a:buFont typeface="Wingdings" pitchFamily="2" charset="2"/>
              <a:buNone/>
              <a:defRPr/>
            </a:pPr>
            <a:endParaRPr lang="en-US" sz="4400" b="1" dirty="0"/>
          </a:p>
          <a:p>
            <a:pPr lvl="1" eaLnBrk="1" hangingPunct="1">
              <a:buFontTx/>
              <a:buNone/>
              <a:defRPr/>
            </a:pPr>
            <a:endParaRPr lang="en-US" sz="4000" dirty="0"/>
          </a:p>
        </p:txBody>
      </p:sp>
      <p:pic>
        <p:nvPicPr>
          <p:cNvPr id="2" name="Picture 1"/>
          <p:cNvPicPr>
            <a:picLocks noChangeAspect="1"/>
          </p:cNvPicPr>
          <p:nvPr/>
        </p:nvPicPr>
        <p:blipFill>
          <a:blip r:embed="rId2"/>
          <a:stretch>
            <a:fillRect/>
          </a:stretch>
        </p:blipFill>
        <p:spPr>
          <a:xfrm>
            <a:off x="372253" y="3933056"/>
            <a:ext cx="8578259" cy="2426965"/>
          </a:xfrm>
          <a:prstGeom prst="rect">
            <a:avLst/>
          </a:prstGeom>
        </p:spPr>
      </p:pic>
      <p:sp>
        <p:nvSpPr>
          <p:cNvPr id="5" name="Rectangle 3"/>
          <p:cNvSpPr txBox="1">
            <a:spLocks noChangeArrowheads="1"/>
          </p:cNvSpPr>
          <p:nvPr/>
        </p:nvSpPr>
        <p:spPr bwMode="auto">
          <a:xfrm>
            <a:off x="651304" y="2276872"/>
            <a:ext cx="8307387"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0" indent="0" eaLnBrk="1" hangingPunct="1">
              <a:buFont typeface="Wingdings" pitchFamily="2" charset="2"/>
              <a:buNone/>
              <a:defRPr/>
            </a:pPr>
            <a:r>
              <a:rPr lang="en-US" sz="2400" b="1" kern="0" dirty="0" smtClean="0"/>
              <a:t>96,000, 2/3 F, 1/5 black, age 57, most = SDA</a:t>
            </a:r>
          </a:p>
          <a:p>
            <a:pPr marL="0" indent="0" eaLnBrk="1" hangingPunct="1">
              <a:buFont typeface="Wingdings" pitchFamily="2" charset="2"/>
              <a:buNone/>
              <a:defRPr/>
            </a:pPr>
            <a:r>
              <a:rPr lang="en-US" sz="2400" b="1" kern="0" dirty="0" smtClean="0"/>
              <a:t>2002-5 (73,000 FU x 5.8yrs)</a:t>
            </a:r>
          </a:p>
          <a:p>
            <a:pPr marL="0" indent="0">
              <a:buNone/>
            </a:pPr>
            <a:r>
              <a:rPr lang="en-NZ" sz="1800" dirty="0"/>
              <a:t>adjusting for age, race, sex, smoking, exercise, education</a:t>
            </a:r>
            <a:r>
              <a:rPr lang="en-NZ" sz="1800" dirty="0" smtClean="0"/>
              <a:t>, marital </a:t>
            </a:r>
            <a:r>
              <a:rPr lang="en-NZ" sz="1800" dirty="0"/>
              <a:t>status, alcohol, geographic region, menopause, </a:t>
            </a:r>
            <a:r>
              <a:rPr lang="en-NZ" sz="1800" dirty="0" smtClean="0"/>
              <a:t>and hormone </a:t>
            </a:r>
            <a:r>
              <a:rPr lang="en-NZ" sz="1800" dirty="0"/>
              <a:t>therapy</a:t>
            </a:r>
            <a:endParaRPr lang="en-US" sz="1800" b="1" kern="0" dirty="0" smtClean="0"/>
          </a:p>
          <a:p>
            <a:pPr marL="857250" lvl="1" indent="-457200" eaLnBrk="1" hangingPunct="1">
              <a:defRPr/>
            </a:pPr>
            <a:endParaRPr lang="en-US" b="1" kern="0" dirty="0" smtClean="0"/>
          </a:p>
          <a:p>
            <a:pPr eaLnBrk="1" hangingPunct="1">
              <a:buFont typeface="Wingdings" pitchFamily="2" charset="2"/>
              <a:buNone/>
              <a:defRPr/>
            </a:pPr>
            <a:endParaRPr lang="en-US" sz="3200" kern="0" dirty="0" smtClean="0"/>
          </a:p>
          <a:p>
            <a:pPr eaLnBrk="1" hangingPunct="1">
              <a:buFont typeface="Wingdings" pitchFamily="2" charset="2"/>
              <a:buNone/>
              <a:defRPr/>
            </a:pPr>
            <a:endParaRPr lang="en-US" sz="4400" b="1" kern="0" dirty="0" smtClean="0"/>
          </a:p>
          <a:p>
            <a:pPr lvl="1" eaLnBrk="1" hangingPunct="1">
              <a:buFontTx/>
              <a:buNone/>
              <a:defRPr/>
            </a:pPr>
            <a:endParaRPr lang="en-US" sz="4000" kern="0" dirty="0"/>
          </a:p>
        </p:txBody>
      </p:sp>
    </p:spTree>
    <p:extLst>
      <p:ext uri="{BB962C8B-B14F-4D97-AF65-F5344CB8AC3E}">
        <p14:creationId xmlns:p14="http://schemas.microsoft.com/office/powerpoint/2010/main" val="2467483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AutoShape 2"/>
          <p:cNvSpPr>
            <a:spLocks noGrp="1" noChangeArrowheads="1"/>
          </p:cNvSpPr>
          <p:nvPr>
            <p:ph type="title"/>
          </p:nvPr>
        </p:nvSpPr>
        <p:spPr>
          <a:xfrm>
            <a:off x="1053946" y="448447"/>
            <a:ext cx="7924800" cy="1143000"/>
          </a:xfrm>
        </p:spPr>
        <p:txBody>
          <a:bodyPr/>
          <a:lstStyle/>
          <a:p>
            <a:pPr eaLnBrk="1" hangingPunct="1">
              <a:defRPr/>
            </a:pPr>
            <a:r>
              <a:rPr lang="en-US" sz="3200" dirty="0" err="1" smtClean="0"/>
              <a:t>SDAdventists</a:t>
            </a:r>
            <a:r>
              <a:rPr lang="en-US" sz="3200" dirty="0" smtClean="0"/>
              <a:t> and longevity/diet</a:t>
            </a:r>
            <a:br>
              <a:rPr lang="en-US" sz="3200" dirty="0" smtClean="0"/>
            </a:br>
            <a:endParaRPr lang="en-US" sz="1050" dirty="0"/>
          </a:p>
        </p:txBody>
      </p:sp>
      <p:sp>
        <p:nvSpPr>
          <p:cNvPr id="424963" name="Rectangle 3"/>
          <p:cNvSpPr>
            <a:spLocks noGrp="1" noChangeArrowheads="1"/>
          </p:cNvSpPr>
          <p:nvPr>
            <p:ph type="body" idx="1"/>
          </p:nvPr>
        </p:nvSpPr>
        <p:spPr>
          <a:xfrm>
            <a:off x="380432" y="2049021"/>
            <a:ext cx="8307387" cy="3724275"/>
          </a:xfrm>
        </p:spPr>
        <p:txBody>
          <a:bodyPr/>
          <a:lstStyle/>
          <a:p>
            <a:pPr eaLnBrk="1" hangingPunct="1">
              <a:buFont typeface="Wingdings" pitchFamily="2" charset="2"/>
              <a:buNone/>
              <a:defRPr/>
            </a:pPr>
            <a:endParaRPr lang="en-US" sz="3200" dirty="0"/>
          </a:p>
          <a:p>
            <a:pPr eaLnBrk="1" hangingPunct="1">
              <a:buFont typeface="Wingdings" pitchFamily="2" charset="2"/>
              <a:buNone/>
              <a:defRPr/>
            </a:pPr>
            <a:endParaRPr lang="en-US" sz="4400" b="1" dirty="0"/>
          </a:p>
          <a:p>
            <a:pPr lvl="1" eaLnBrk="1" hangingPunct="1">
              <a:buFontTx/>
              <a:buNone/>
              <a:defRPr/>
            </a:pPr>
            <a:endParaRPr lang="en-US" sz="4000" dirty="0"/>
          </a:p>
        </p:txBody>
      </p:sp>
      <p:pic>
        <p:nvPicPr>
          <p:cNvPr id="3" name="Picture 2"/>
          <p:cNvPicPr>
            <a:picLocks noChangeAspect="1"/>
          </p:cNvPicPr>
          <p:nvPr/>
        </p:nvPicPr>
        <p:blipFill>
          <a:blip r:embed="rId2"/>
          <a:stretch>
            <a:fillRect/>
          </a:stretch>
        </p:blipFill>
        <p:spPr>
          <a:xfrm>
            <a:off x="81187" y="2276872"/>
            <a:ext cx="8905875" cy="4314825"/>
          </a:xfrm>
          <a:prstGeom prst="rect">
            <a:avLst/>
          </a:prstGeom>
        </p:spPr>
      </p:pic>
      <p:sp>
        <p:nvSpPr>
          <p:cNvPr id="4" name="Oval 3"/>
          <p:cNvSpPr/>
          <p:nvPr/>
        </p:nvSpPr>
        <p:spPr bwMode="auto">
          <a:xfrm>
            <a:off x="5436096" y="5805264"/>
            <a:ext cx="1368152" cy="792088"/>
          </a:xfrm>
          <a:prstGeom prst="ellipse">
            <a:avLst/>
          </a:prstGeom>
          <a:noFill/>
          <a:ln w="28575" cap="flat" cmpd="sng" algn="ctr">
            <a:solidFill>
              <a:srgbClr val="FF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
        <p:nvSpPr>
          <p:cNvPr id="7" name="Oval 6"/>
          <p:cNvSpPr/>
          <p:nvPr/>
        </p:nvSpPr>
        <p:spPr bwMode="auto">
          <a:xfrm>
            <a:off x="81187" y="3284984"/>
            <a:ext cx="972759" cy="1512168"/>
          </a:xfrm>
          <a:prstGeom prst="ellipse">
            <a:avLst/>
          </a:prstGeom>
          <a:noFill/>
          <a:ln w="28575" cap="flat" cmpd="sng" algn="ctr">
            <a:solidFill>
              <a:srgbClr val="FF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889980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AutoShape 2"/>
          <p:cNvSpPr>
            <a:spLocks noGrp="1" noChangeArrowheads="1"/>
          </p:cNvSpPr>
          <p:nvPr>
            <p:ph type="title"/>
          </p:nvPr>
        </p:nvSpPr>
        <p:spPr>
          <a:xfrm>
            <a:off x="1053946" y="-243408"/>
            <a:ext cx="7924800" cy="1143000"/>
          </a:xfrm>
        </p:spPr>
        <p:txBody>
          <a:bodyPr/>
          <a:lstStyle/>
          <a:p>
            <a:pPr eaLnBrk="1" hangingPunct="1">
              <a:defRPr/>
            </a:pPr>
            <a:r>
              <a:rPr lang="en-US" sz="3200" dirty="0" err="1" smtClean="0"/>
              <a:t>SDAdventists</a:t>
            </a:r>
            <a:r>
              <a:rPr lang="en-US" sz="3200" dirty="0" smtClean="0"/>
              <a:t> and longevity/diet</a:t>
            </a:r>
            <a:br>
              <a:rPr lang="en-US" sz="3200" dirty="0" smtClean="0"/>
            </a:br>
            <a:endParaRPr lang="en-US" sz="1050" dirty="0"/>
          </a:p>
        </p:txBody>
      </p:sp>
      <p:pic>
        <p:nvPicPr>
          <p:cNvPr id="2" name="Picture 1"/>
          <p:cNvPicPr>
            <a:picLocks noChangeAspect="1"/>
          </p:cNvPicPr>
          <p:nvPr/>
        </p:nvPicPr>
        <p:blipFill>
          <a:blip r:embed="rId2"/>
          <a:stretch>
            <a:fillRect/>
          </a:stretch>
        </p:blipFill>
        <p:spPr>
          <a:xfrm>
            <a:off x="141779" y="692696"/>
            <a:ext cx="8779433" cy="3603300"/>
          </a:xfrm>
          <a:prstGeom prst="rect">
            <a:avLst/>
          </a:prstGeom>
        </p:spPr>
      </p:pic>
      <p:sp>
        <p:nvSpPr>
          <p:cNvPr id="4" name="Oval 3"/>
          <p:cNvSpPr/>
          <p:nvPr/>
        </p:nvSpPr>
        <p:spPr bwMode="auto">
          <a:xfrm>
            <a:off x="194849" y="2780928"/>
            <a:ext cx="560727" cy="368425"/>
          </a:xfrm>
          <a:prstGeom prst="ellipse">
            <a:avLst/>
          </a:prstGeom>
          <a:noFill/>
          <a:ln w="28575" cap="flat" cmpd="sng" algn="ctr">
            <a:solidFill>
              <a:srgbClr val="FF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1" i="0" u="none" strike="noStrike" cap="none" normalizeH="0" baseline="0" dirty="0" smtClean="0">
              <a:ln>
                <a:noFill/>
              </a:ln>
              <a:solidFill>
                <a:schemeClr val="tx1"/>
              </a:solidFill>
              <a:effectLst/>
              <a:latin typeface="Arial" pitchFamily="34" charset="0"/>
            </a:endParaRPr>
          </a:p>
        </p:txBody>
      </p:sp>
      <p:sp>
        <p:nvSpPr>
          <p:cNvPr id="7" name="Oval 6"/>
          <p:cNvSpPr/>
          <p:nvPr/>
        </p:nvSpPr>
        <p:spPr bwMode="auto">
          <a:xfrm>
            <a:off x="5016346" y="2924944"/>
            <a:ext cx="1392425" cy="792088"/>
          </a:xfrm>
          <a:prstGeom prst="ellipse">
            <a:avLst/>
          </a:prstGeom>
          <a:noFill/>
          <a:ln w="28575" cap="flat" cmpd="sng" algn="ctr">
            <a:solidFill>
              <a:srgbClr val="FF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
        <p:nvSpPr>
          <p:cNvPr id="9" name="Oval 8"/>
          <p:cNvSpPr/>
          <p:nvPr/>
        </p:nvSpPr>
        <p:spPr bwMode="auto">
          <a:xfrm>
            <a:off x="2267744" y="2924944"/>
            <a:ext cx="1392425" cy="792088"/>
          </a:xfrm>
          <a:prstGeom prst="ellipse">
            <a:avLst/>
          </a:prstGeom>
          <a:noFill/>
          <a:ln w="28575" cap="flat" cmpd="sng" algn="ctr">
            <a:solidFill>
              <a:srgbClr val="FF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pic>
        <p:nvPicPr>
          <p:cNvPr id="8" name="Picture 7"/>
          <p:cNvPicPr>
            <a:picLocks noChangeAspect="1"/>
          </p:cNvPicPr>
          <p:nvPr/>
        </p:nvPicPr>
        <p:blipFill>
          <a:blip r:embed="rId3"/>
          <a:stretch>
            <a:fillRect/>
          </a:stretch>
        </p:blipFill>
        <p:spPr>
          <a:xfrm>
            <a:off x="621482" y="4645917"/>
            <a:ext cx="7820025" cy="2066925"/>
          </a:xfrm>
          <a:prstGeom prst="rect">
            <a:avLst/>
          </a:prstGeom>
        </p:spPr>
      </p:pic>
      <p:sp>
        <p:nvSpPr>
          <p:cNvPr id="12" name="Oval 11"/>
          <p:cNvSpPr/>
          <p:nvPr/>
        </p:nvSpPr>
        <p:spPr bwMode="auto">
          <a:xfrm>
            <a:off x="5712558" y="5652321"/>
            <a:ext cx="560727" cy="368425"/>
          </a:xfrm>
          <a:prstGeom prst="ellipse">
            <a:avLst/>
          </a:prstGeom>
          <a:noFill/>
          <a:ln w="28575" cap="flat" cmpd="sng" algn="ctr">
            <a:solidFill>
              <a:srgbClr val="FF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1" i="0" u="none" strike="noStrike" cap="none" normalizeH="0" baseline="0" dirty="0" smtClean="0">
              <a:ln>
                <a:noFill/>
              </a:ln>
              <a:solidFill>
                <a:schemeClr val="tx1"/>
              </a:solidFill>
              <a:effectLst/>
              <a:latin typeface="Arial" pitchFamily="34" charset="0"/>
            </a:endParaRPr>
          </a:p>
        </p:txBody>
      </p:sp>
      <p:sp>
        <p:nvSpPr>
          <p:cNvPr id="13" name="Oval 12"/>
          <p:cNvSpPr/>
          <p:nvPr/>
        </p:nvSpPr>
        <p:spPr bwMode="auto">
          <a:xfrm>
            <a:off x="711938" y="5652321"/>
            <a:ext cx="560727" cy="368425"/>
          </a:xfrm>
          <a:prstGeom prst="ellipse">
            <a:avLst/>
          </a:prstGeom>
          <a:noFill/>
          <a:ln w="28575" cap="flat" cmpd="sng" algn="ctr">
            <a:solidFill>
              <a:srgbClr val="FF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1" i="0" u="none" strike="noStrike" cap="none" normalizeH="0" baseline="0" dirty="0" smtClean="0">
              <a:ln>
                <a:noFill/>
              </a:ln>
              <a:solidFill>
                <a:schemeClr val="tx1"/>
              </a:solidFill>
              <a:effectLst/>
              <a:latin typeface="Arial" pitchFamily="34" charset="0"/>
            </a:endParaRPr>
          </a:p>
        </p:txBody>
      </p:sp>
      <p:sp>
        <p:nvSpPr>
          <p:cNvPr id="10" name="Content Placeholder 9"/>
          <p:cNvSpPr>
            <a:spLocks noGrp="1"/>
          </p:cNvSpPr>
          <p:nvPr>
            <p:ph idx="1"/>
          </p:nvPr>
        </p:nvSpPr>
        <p:spPr>
          <a:xfrm>
            <a:off x="695399" y="4313237"/>
            <a:ext cx="7693025" cy="3724275"/>
          </a:xfrm>
        </p:spPr>
        <p:txBody>
          <a:bodyPr/>
          <a:lstStyle/>
          <a:p>
            <a:pPr marL="0" indent="0">
              <a:buNone/>
            </a:pPr>
            <a:r>
              <a:rPr lang="en-NZ" sz="1200" dirty="0"/>
              <a:t>Results (not included in table) for stroke </a:t>
            </a:r>
            <a:r>
              <a:rPr lang="en-NZ" sz="1200" dirty="0" smtClean="0"/>
              <a:t>were for </a:t>
            </a:r>
            <a:r>
              <a:rPr lang="en-NZ" sz="1200" dirty="0"/>
              <a:t>men, 0.83 (0.52–1.31); and for women, 1.27 (0.89–1.80).</a:t>
            </a:r>
          </a:p>
        </p:txBody>
      </p:sp>
    </p:spTree>
    <p:extLst>
      <p:ext uri="{BB962C8B-B14F-4D97-AF65-F5344CB8AC3E}">
        <p14:creationId xmlns:p14="http://schemas.microsoft.com/office/powerpoint/2010/main" val="1186082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AutoShape 2"/>
          <p:cNvSpPr>
            <a:spLocks noGrp="1" noChangeArrowheads="1"/>
          </p:cNvSpPr>
          <p:nvPr>
            <p:ph type="title"/>
          </p:nvPr>
        </p:nvSpPr>
        <p:spPr>
          <a:xfrm>
            <a:off x="762000" y="476250"/>
            <a:ext cx="8131175" cy="1143000"/>
          </a:xfrm>
        </p:spPr>
        <p:txBody>
          <a:bodyPr/>
          <a:lstStyle/>
          <a:p>
            <a:pPr eaLnBrk="1" hangingPunct="1"/>
            <a:r>
              <a:rPr lang="en-US" smtClean="0">
                <a:solidFill>
                  <a:schemeClr val="tx1"/>
                </a:solidFill>
              </a:rPr>
              <a:t>Estimated effect on years to live</a:t>
            </a:r>
          </a:p>
        </p:txBody>
      </p:sp>
      <p:sp>
        <p:nvSpPr>
          <p:cNvPr id="4" name="TextBox 3"/>
          <p:cNvSpPr txBox="1"/>
          <p:nvPr/>
        </p:nvSpPr>
        <p:spPr>
          <a:xfrm>
            <a:off x="684213" y="4081463"/>
            <a:ext cx="3857659" cy="3308598"/>
          </a:xfrm>
          <a:prstGeom prst="rect">
            <a:avLst/>
          </a:prstGeom>
          <a:noFill/>
        </p:spPr>
        <p:txBody>
          <a:bodyPr wrap="none">
            <a:spAutoFit/>
          </a:bodyPr>
          <a:lstStyle/>
          <a:p>
            <a:pPr eaLnBrk="0" hangingPunct="0">
              <a:defRPr/>
            </a:pPr>
            <a:r>
              <a:rPr lang="en-NZ" dirty="0">
                <a:latin typeface="Arial" pitchFamily="34" charset="0"/>
              </a:rPr>
              <a:t>Married			+2</a:t>
            </a:r>
          </a:p>
          <a:p>
            <a:pPr eaLnBrk="0" hangingPunct="0">
              <a:defRPr/>
            </a:pPr>
            <a:r>
              <a:rPr lang="en-NZ" dirty="0">
                <a:latin typeface="Arial" pitchFamily="34" charset="0"/>
              </a:rPr>
              <a:t>Professional		+2</a:t>
            </a:r>
          </a:p>
          <a:p>
            <a:pPr eaLnBrk="0" hangingPunct="0">
              <a:defRPr/>
            </a:pPr>
            <a:r>
              <a:rPr lang="en-NZ" dirty="0">
                <a:latin typeface="Arial" pitchFamily="34" charset="0"/>
              </a:rPr>
              <a:t>Exercise	(hi </a:t>
            </a:r>
            <a:r>
              <a:rPr lang="en-NZ" dirty="0" err="1">
                <a:latin typeface="Arial" pitchFamily="34" charset="0"/>
              </a:rPr>
              <a:t>vs</a:t>
            </a:r>
            <a:r>
              <a:rPr lang="en-NZ" dirty="0">
                <a:latin typeface="Arial" pitchFamily="34" charset="0"/>
              </a:rPr>
              <a:t> minimal)	+4.5</a:t>
            </a:r>
          </a:p>
          <a:p>
            <a:pPr eaLnBrk="0" hangingPunct="0">
              <a:defRPr/>
            </a:pPr>
            <a:r>
              <a:rPr lang="en-NZ" dirty="0" err="1" smtClean="0">
                <a:latin typeface="Arial" pitchFamily="34" charset="0"/>
              </a:rPr>
              <a:t>SDAdventist</a:t>
            </a:r>
            <a:r>
              <a:rPr lang="en-NZ" dirty="0" smtClean="0">
                <a:latin typeface="Arial" pitchFamily="34" charset="0"/>
              </a:rPr>
              <a:t> </a:t>
            </a:r>
            <a:r>
              <a:rPr lang="en-NZ" dirty="0">
                <a:latin typeface="Arial" pitchFamily="34" charset="0"/>
              </a:rPr>
              <a:t>vegetarian	</a:t>
            </a:r>
            <a:r>
              <a:rPr lang="en-NZ" dirty="0" smtClean="0">
                <a:latin typeface="Arial" pitchFamily="34" charset="0"/>
              </a:rPr>
              <a:t>+</a:t>
            </a:r>
            <a:r>
              <a:rPr lang="en-NZ" dirty="0">
                <a:latin typeface="Arial" pitchFamily="34" charset="0"/>
              </a:rPr>
              <a:t>7</a:t>
            </a:r>
          </a:p>
          <a:p>
            <a:pPr eaLnBrk="0" hangingPunct="0">
              <a:defRPr/>
            </a:pPr>
            <a:r>
              <a:rPr lang="en-NZ" dirty="0">
                <a:latin typeface="Arial" pitchFamily="34" charset="0"/>
              </a:rPr>
              <a:t>Education (</a:t>
            </a:r>
            <a:r>
              <a:rPr lang="en-NZ" dirty="0" err="1">
                <a:latin typeface="Arial" pitchFamily="34" charset="0"/>
              </a:rPr>
              <a:t>uni</a:t>
            </a:r>
            <a:r>
              <a:rPr lang="en-NZ" dirty="0">
                <a:latin typeface="Arial" pitchFamily="34" charset="0"/>
              </a:rPr>
              <a:t> </a:t>
            </a:r>
            <a:r>
              <a:rPr lang="en-NZ" dirty="0" err="1">
                <a:latin typeface="Arial" pitchFamily="34" charset="0"/>
              </a:rPr>
              <a:t>vs</a:t>
            </a:r>
            <a:r>
              <a:rPr lang="en-NZ" dirty="0">
                <a:latin typeface="Arial" pitchFamily="34" charset="0"/>
              </a:rPr>
              <a:t> &lt;12yrs)	+9</a:t>
            </a:r>
          </a:p>
          <a:p>
            <a:pPr eaLnBrk="0" hangingPunct="0">
              <a:defRPr/>
            </a:pPr>
            <a:r>
              <a:rPr lang="en-NZ" dirty="0">
                <a:latin typeface="Arial" pitchFamily="34" charset="0"/>
              </a:rPr>
              <a:t>Adult calorie restriction	+11 </a:t>
            </a:r>
            <a:r>
              <a:rPr lang="en-NZ" sz="1050" dirty="0">
                <a:latin typeface="Arial" pitchFamily="34" charset="0"/>
              </a:rPr>
              <a:t>(theory)</a:t>
            </a:r>
          </a:p>
          <a:p>
            <a:pPr eaLnBrk="0" hangingPunct="0">
              <a:defRPr/>
            </a:pPr>
            <a:r>
              <a:rPr lang="en-NZ" dirty="0">
                <a:latin typeface="Arial" pitchFamily="34" charset="0"/>
              </a:rPr>
              <a:t>Perfect </a:t>
            </a:r>
            <a:r>
              <a:rPr lang="en-NZ" dirty="0" err="1">
                <a:latin typeface="Arial" pitchFamily="34" charset="0"/>
              </a:rPr>
              <a:t>vs</a:t>
            </a:r>
            <a:r>
              <a:rPr lang="en-NZ" dirty="0">
                <a:latin typeface="Arial" pitchFamily="34" charset="0"/>
              </a:rPr>
              <a:t> terrible Risk	+15 </a:t>
            </a:r>
            <a:r>
              <a:rPr lang="en-NZ" sz="1100" dirty="0">
                <a:latin typeface="Arial" pitchFamily="34" charset="0"/>
              </a:rPr>
              <a:t>(at 50)</a:t>
            </a:r>
          </a:p>
          <a:p>
            <a:pPr eaLnBrk="0" hangingPunct="0">
              <a:defRPr/>
            </a:pPr>
            <a:r>
              <a:rPr lang="en-NZ" sz="1100" dirty="0">
                <a:latin typeface="Arial" pitchFamily="34" charset="0"/>
              </a:rPr>
              <a:t>(BP, </a:t>
            </a:r>
            <a:r>
              <a:rPr lang="en-NZ" sz="1100" dirty="0" err="1">
                <a:latin typeface="Arial" pitchFamily="34" charset="0"/>
              </a:rPr>
              <a:t>Chol</a:t>
            </a:r>
            <a:r>
              <a:rPr lang="en-NZ" sz="1100" dirty="0">
                <a:latin typeface="Arial" pitchFamily="34" charset="0"/>
              </a:rPr>
              <a:t>, Obese, Smoke, No Job, Poor)</a:t>
            </a:r>
          </a:p>
          <a:p>
            <a:pPr eaLnBrk="0" hangingPunct="0">
              <a:defRPr/>
            </a:pPr>
            <a:endParaRPr lang="en-NZ" dirty="0">
              <a:latin typeface="Arial" pitchFamily="34" charset="0"/>
            </a:endParaRPr>
          </a:p>
          <a:p>
            <a:pPr eaLnBrk="0" hangingPunct="0">
              <a:defRPr/>
            </a:pPr>
            <a:endParaRPr lang="en-NZ" dirty="0">
              <a:latin typeface="Arial" pitchFamily="34" charset="0"/>
            </a:endParaRPr>
          </a:p>
          <a:p>
            <a:pPr eaLnBrk="0" hangingPunct="0">
              <a:defRPr/>
            </a:pPr>
            <a:endParaRPr lang="en-NZ" dirty="0">
              <a:latin typeface="Arial" pitchFamily="34" charset="0"/>
            </a:endParaRPr>
          </a:p>
          <a:p>
            <a:pPr eaLnBrk="0" hangingPunct="0">
              <a:defRPr/>
            </a:pPr>
            <a:endParaRPr lang="en-NZ" dirty="0">
              <a:latin typeface="Arial" pitchFamily="34" charset="0"/>
            </a:endParaRPr>
          </a:p>
        </p:txBody>
      </p:sp>
      <p:sp>
        <p:nvSpPr>
          <p:cNvPr id="70659" name="TextBox 2"/>
          <p:cNvSpPr txBox="1">
            <a:spLocks noChangeArrowheads="1"/>
          </p:cNvSpPr>
          <p:nvPr/>
        </p:nvSpPr>
        <p:spPr bwMode="auto">
          <a:xfrm>
            <a:off x="5078413" y="4016375"/>
            <a:ext cx="4065587" cy="2584450"/>
          </a:xfrm>
          <a:prstGeom prst="rect">
            <a:avLst/>
          </a:prstGeom>
          <a:noFill/>
          <a:ln w="9525">
            <a:noFill/>
            <a:miter lim="800000"/>
            <a:headEnd/>
            <a:tailEnd/>
          </a:ln>
        </p:spPr>
        <p:txBody>
          <a:bodyPr wrap="none">
            <a:spAutoFit/>
          </a:bodyPr>
          <a:lstStyle/>
          <a:p>
            <a:pPr eaLnBrk="0" hangingPunct="0"/>
            <a:r>
              <a:rPr lang="en-NZ" dirty="0"/>
              <a:t>Cholesterol </a:t>
            </a:r>
            <a:r>
              <a:rPr lang="en-NZ" dirty="0" smtClean="0"/>
              <a:t>(best vs worst)</a:t>
            </a:r>
            <a:r>
              <a:rPr lang="en-NZ" dirty="0"/>
              <a:t>	-2</a:t>
            </a:r>
          </a:p>
          <a:p>
            <a:pPr eaLnBrk="0" hangingPunct="0"/>
            <a:r>
              <a:rPr lang="en-NZ" dirty="0"/>
              <a:t>Obesity			-4</a:t>
            </a:r>
          </a:p>
          <a:p>
            <a:pPr eaLnBrk="0" hangingPunct="0"/>
            <a:r>
              <a:rPr lang="en-NZ" dirty="0"/>
              <a:t>BP (best vs terrible)	-5</a:t>
            </a:r>
          </a:p>
          <a:p>
            <a:pPr eaLnBrk="0" hangingPunct="0"/>
            <a:r>
              <a:rPr lang="en-NZ" dirty="0"/>
              <a:t>Depression		-4</a:t>
            </a:r>
            <a:r>
              <a:rPr lang="en-NZ" sz="1400" dirty="0"/>
              <a:t>F</a:t>
            </a:r>
            <a:r>
              <a:rPr lang="en-NZ" dirty="0"/>
              <a:t> to -6</a:t>
            </a:r>
            <a:r>
              <a:rPr lang="en-NZ" sz="1400" dirty="0"/>
              <a:t>M</a:t>
            </a:r>
          </a:p>
          <a:p>
            <a:pPr eaLnBrk="0" hangingPunct="0"/>
            <a:r>
              <a:rPr lang="en-NZ" dirty="0"/>
              <a:t>Smoking			-6.5</a:t>
            </a:r>
          </a:p>
          <a:p>
            <a:pPr eaLnBrk="0" hangingPunct="0"/>
            <a:r>
              <a:rPr lang="en-NZ" dirty="0" err="1"/>
              <a:t>Obesity+inactivity</a:t>
            </a:r>
            <a:r>
              <a:rPr lang="en-NZ" dirty="0"/>
              <a:t>		-7</a:t>
            </a:r>
          </a:p>
          <a:p>
            <a:pPr eaLnBrk="0" hangingPunct="0"/>
            <a:r>
              <a:rPr lang="en-NZ" dirty="0" err="1"/>
              <a:t>Smoke+BP+Cholesterol</a:t>
            </a:r>
            <a:r>
              <a:rPr lang="en-NZ" dirty="0"/>
              <a:t>	-10yrs </a:t>
            </a:r>
            <a:r>
              <a:rPr lang="en-NZ" sz="1100" dirty="0"/>
              <a:t>(at 50)</a:t>
            </a:r>
          </a:p>
          <a:p>
            <a:pPr eaLnBrk="0" hangingPunct="0"/>
            <a:r>
              <a:rPr lang="en-NZ" dirty="0"/>
              <a:t>Diabetes –type 2		-10</a:t>
            </a:r>
          </a:p>
          <a:p>
            <a:pPr eaLnBrk="0" hangingPunct="0"/>
            <a:r>
              <a:rPr lang="en-NZ" dirty="0" err="1"/>
              <a:t>Obesity+smoking</a:t>
            </a:r>
            <a:r>
              <a:rPr lang="en-NZ" dirty="0"/>
              <a:t>		-14</a:t>
            </a:r>
          </a:p>
        </p:txBody>
      </p:sp>
      <p:pic>
        <p:nvPicPr>
          <p:cNvPr id="70660" name="Picture 4"/>
          <p:cNvPicPr>
            <a:picLocks noChangeAspect="1"/>
          </p:cNvPicPr>
          <p:nvPr/>
        </p:nvPicPr>
        <p:blipFill>
          <a:blip r:embed="rId2" cstate="print"/>
          <a:srcRect/>
          <a:stretch>
            <a:fillRect/>
          </a:stretch>
        </p:blipFill>
        <p:spPr bwMode="auto">
          <a:xfrm>
            <a:off x="2170113" y="2205038"/>
            <a:ext cx="4743450" cy="1524000"/>
          </a:xfrm>
          <a:prstGeom prst="rect">
            <a:avLst/>
          </a:prstGeom>
          <a:noFill/>
          <a:ln w="9525">
            <a:noFill/>
            <a:miter lim="800000"/>
            <a:headEnd/>
            <a:tailEnd/>
          </a:ln>
        </p:spPr>
      </p:pic>
    </p:spTree>
    <p:extLst>
      <p:ext uri="{BB962C8B-B14F-4D97-AF65-F5344CB8AC3E}">
        <p14:creationId xmlns:p14="http://schemas.microsoft.com/office/powerpoint/2010/main" val="739136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AutoShape 2"/>
          <p:cNvSpPr>
            <a:spLocks noGrp="1" noChangeArrowheads="1"/>
          </p:cNvSpPr>
          <p:nvPr>
            <p:ph type="title"/>
          </p:nvPr>
        </p:nvSpPr>
        <p:spPr>
          <a:xfrm>
            <a:off x="824769" y="144413"/>
            <a:ext cx="8153977" cy="1197232"/>
          </a:xfrm>
        </p:spPr>
        <p:txBody>
          <a:bodyPr/>
          <a:lstStyle/>
          <a:p>
            <a:pPr eaLnBrk="1" hangingPunct="1">
              <a:defRPr/>
            </a:pPr>
            <a:r>
              <a:rPr lang="en-US" sz="3200" dirty="0" err="1" smtClean="0"/>
              <a:t>SDAdventists</a:t>
            </a:r>
            <a:r>
              <a:rPr lang="en-US" sz="3200" dirty="0" smtClean="0"/>
              <a:t> and longevity/diet</a:t>
            </a:r>
            <a:br>
              <a:rPr lang="en-US" sz="3200" dirty="0" smtClean="0"/>
            </a:br>
            <a:endParaRPr lang="en-US" sz="1050" dirty="0"/>
          </a:p>
        </p:txBody>
      </p:sp>
      <p:pic>
        <p:nvPicPr>
          <p:cNvPr id="11" name="Picture 10"/>
          <p:cNvPicPr>
            <a:picLocks noChangeAspect="1"/>
          </p:cNvPicPr>
          <p:nvPr/>
        </p:nvPicPr>
        <p:blipFill>
          <a:blip r:embed="rId2"/>
          <a:stretch>
            <a:fillRect/>
          </a:stretch>
        </p:blipFill>
        <p:spPr>
          <a:xfrm>
            <a:off x="249234" y="1540346"/>
            <a:ext cx="8645531" cy="4984998"/>
          </a:xfrm>
          <a:prstGeom prst="rect">
            <a:avLst/>
          </a:prstGeom>
        </p:spPr>
      </p:pic>
      <p:sp>
        <p:nvSpPr>
          <p:cNvPr id="14" name="Oval 13"/>
          <p:cNvSpPr/>
          <p:nvPr/>
        </p:nvSpPr>
        <p:spPr bwMode="auto">
          <a:xfrm>
            <a:off x="249234" y="2708920"/>
            <a:ext cx="434334" cy="288032"/>
          </a:xfrm>
          <a:prstGeom prst="ellipse">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
        <p:nvSpPr>
          <p:cNvPr id="16" name="Oval 15"/>
          <p:cNvSpPr/>
          <p:nvPr/>
        </p:nvSpPr>
        <p:spPr bwMode="auto">
          <a:xfrm>
            <a:off x="5364088" y="3212976"/>
            <a:ext cx="434334" cy="288032"/>
          </a:xfrm>
          <a:prstGeom prst="ellipse">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
        <p:nvSpPr>
          <p:cNvPr id="17" name="Oval 16"/>
          <p:cNvSpPr/>
          <p:nvPr/>
        </p:nvSpPr>
        <p:spPr bwMode="auto">
          <a:xfrm>
            <a:off x="607602" y="3212976"/>
            <a:ext cx="434334" cy="288032"/>
          </a:xfrm>
          <a:prstGeom prst="ellipse">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
        <p:nvSpPr>
          <p:cNvPr id="18" name="Oval 17"/>
          <p:cNvSpPr/>
          <p:nvPr/>
        </p:nvSpPr>
        <p:spPr bwMode="auto">
          <a:xfrm>
            <a:off x="2551511" y="3212976"/>
            <a:ext cx="434334" cy="288032"/>
          </a:xfrm>
          <a:prstGeom prst="ellipse">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
        <p:nvSpPr>
          <p:cNvPr id="19" name="Oval 18"/>
          <p:cNvSpPr/>
          <p:nvPr/>
        </p:nvSpPr>
        <p:spPr bwMode="auto">
          <a:xfrm>
            <a:off x="2551511" y="3744813"/>
            <a:ext cx="434334" cy="288032"/>
          </a:xfrm>
          <a:prstGeom prst="ellipse">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
        <p:nvSpPr>
          <p:cNvPr id="20" name="Oval 19"/>
          <p:cNvSpPr/>
          <p:nvPr/>
        </p:nvSpPr>
        <p:spPr bwMode="auto">
          <a:xfrm>
            <a:off x="3882515" y="3212976"/>
            <a:ext cx="434334" cy="288032"/>
          </a:xfrm>
          <a:prstGeom prst="ellipse">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
        <p:nvSpPr>
          <p:cNvPr id="21" name="Oval 20"/>
          <p:cNvSpPr/>
          <p:nvPr/>
        </p:nvSpPr>
        <p:spPr bwMode="auto">
          <a:xfrm>
            <a:off x="5326906" y="3744813"/>
            <a:ext cx="434334" cy="288032"/>
          </a:xfrm>
          <a:prstGeom prst="ellipse">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
        <p:nvSpPr>
          <p:cNvPr id="23" name="Oval 22"/>
          <p:cNvSpPr/>
          <p:nvPr/>
        </p:nvSpPr>
        <p:spPr bwMode="auto">
          <a:xfrm>
            <a:off x="249233" y="4581128"/>
            <a:ext cx="575535" cy="288032"/>
          </a:xfrm>
          <a:prstGeom prst="ellipse">
            <a:avLst/>
          </a:prstGeom>
          <a:noFill/>
          <a:ln w="38100" cap="flat" cmpd="sng" algn="ctr">
            <a:solidFill>
              <a:srgbClr val="E10FC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
        <p:nvSpPr>
          <p:cNvPr id="24" name="Oval 23"/>
          <p:cNvSpPr/>
          <p:nvPr/>
        </p:nvSpPr>
        <p:spPr bwMode="auto">
          <a:xfrm>
            <a:off x="2480910" y="5661248"/>
            <a:ext cx="1154986" cy="288032"/>
          </a:xfrm>
          <a:prstGeom prst="ellipse">
            <a:avLst/>
          </a:prstGeom>
          <a:noFill/>
          <a:ln w="38100" cap="flat" cmpd="sng" algn="ctr">
            <a:solidFill>
              <a:srgbClr val="E10FC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
        <p:nvSpPr>
          <p:cNvPr id="25" name="Oval 24"/>
          <p:cNvSpPr/>
          <p:nvPr/>
        </p:nvSpPr>
        <p:spPr bwMode="auto">
          <a:xfrm>
            <a:off x="3770952" y="5661248"/>
            <a:ext cx="575535" cy="288032"/>
          </a:xfrm>
          <a:prstGeom prst="ellipse">
            <a:avLst/>
          </a:prstGeom>
          <a:noFill/>
          <a:ln w="38100" cap="flat" cmpd="sng" algn="ctr">
            <a:solidFill>
              <a:srgbClr val="E10FC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
        <p:nvSpPr>
          <p:cNvPr id="26" name="Oval 25"/>
          <p:cNvSpPr/>
          <p:nvPr/>
        </p:nvSpPr>
        <p:spPr bwMode="auto">
          <a:xfrm>
            <a:off x="5342733" y="5661248"/>
            <a:ext cx="1101475" cy="332259"/>
          </a:xfrm>
          <a:prstGeom prst="ellipse">
            <a:avLst/>
          </a:prstGeom>
          <a:noFill/>
          <a:ln w="38100" cap="flat" cmpd="sng" algn="ctr">
            <a:solidFill>
              <a:srgbClr val="E10FC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
        <p:nvSpPr>
          <p:cNvPr id="28" name="Oval 27"/>
          <p:cNvSpPr/>
          <p:nvPr/>
        </p:nvSpPr>
        <p:spPr bwMode="auto">
          <a:xfrm>
            <a:off x="537000" y="5683361"/>
            <a:ext cx="575535" cy="288032"/>
          </a:xfrm>
          <a:prstGeom prst="ellipse">
            <a:avLst/>
          </a:prstGeom>
          <a:noFill/>
          <a:ln w="38100" cap="flat" cmpd="sng" algn="ctr">
            <a:solidFill>
              <a:srgbClr val="E10FC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48402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AutoShape 2"/>
          <p:cNvSpPr>
            <a:spLocks noGrp="1" noChangeArrowheads="1"/>
          </p:cNvSpPr>
          <p:nvPr>
            <p:ph type="title"/>
          </p:nvPr>
        </p:nvSpPr>
        <p:spPr>
          <a:xfrm>
            <a:off x="539552" y="2646040"/>
            <a:ext cx="7924800" cy="1143000"/>
          </a:xfrm>
        </p:spPr>
        <p:txBody>
          <a:bodyPr/>
          <a:lstStyle/>
          <a:p>
            <a:pPr algn="ctr" eaLnBrk="1" hangingPunct="1"/>
            <a:r>
              <a:rPr lang="en-NZ" sz="3200" dirty="0" smtClean="0"/>
              <a:t>CPPST</a:t>
            </a:r>
            <a:br>
              <a:rPr lang="en-NZ" sz="3200" dirty="0" smtClean="0"/>
            </a:br>
            <a:r>
              <a:rPr lang="en-NZ" sz="3200" dirty="0" smtClean="0"/>
              <a:t>JAMA March 2015</a:t>
            </a:r>
            <a:br>
              <a:rPr lang="en-NZ" sz="3200" dirty="0" smtClean="0"/>
            </a:br>
            <a:r>
              <a:rPr lang="en-NZ" sz="3200" dirty="0"/>
              <a:t/>
            </a:r>
            <a:br>
              <a:rPr lang="en-NZ" sz="3200" dirty="0"/>
            </a:br>
            <a:r>
              <a:rPr lang="en-NZ" sz="3200" dirty="0" smtClean="0"/>
              <a:t>Folate given to Chinese (age ~60, all with raised blood pressure) over 4 years and looking for effect on Stroke</a:t>
            </a:r>
          </a:p>
        </p:txBody>
      </p:sp>
      <p:sp>
        <p:nvSpPr>
          <p:cNvPr id="3" name="Rectangle 3"/>
          <p:cNvSpPr txBox="1">
            <a:spLocks noChangeArrowheads="1"/>
          </p:cNvSpPr>
          <p:nvPr/>
        </p:nvSpPr>
        <p:spPr bwMode="auto">
          <a:xfrm>
            <a:off x="611560" y="4293145"/>
            <a:ext cx="831691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r>
              <a:rPr lang="en-NZ" dirty="0"/>
              <a:t>Ideally, adequate </a:t>
            </a:r>
            <a:r>
              <a:rPr lang="en-NZ" dirty="0" smtClean="0"/>
              <a:t>folate levels </a:t>
            </a:r>
            <a:r>
              <a:rPr lang="en-NZ" dirty="0"/>
              <a:t>would be achieved from food sources such as </a:t>
            </a:r>
            <a:r>
              <a:rPr lang="en-NZ" dirty="0" smtClean="0"/>
              <a:t>vegetables (</a:t>
            </a:r>
            <a:r>
              <a:rPr lang="en-NZ" dirty="0"/>
              <a:t>especially dark green leafy vegetables), fruits </a:t>
            </a:r>
            <a:r>
              <a:rPr lang="en-NZ" dirty="0" smtClean="0"/>
              <a:t>and fruit </a:t>
            </a:r>
            <a:r>
              <a:rPr lang="en-NZ" dirty="0"/>
              <a:t>juices, nuts, beans, and peas.</a:t>
            </a:r>
            <a:endParaRPr lang="en-NZ" b="1" kern="0" dirty="0" smtClean="0"/>
          </a:p>
        </p:txBody>
      </p:sp>
    </p:spTree>
    <p:extLst>
      <p:ext uri="{BB962C8B-B14F-4D97-AF65-F5344CB8AC3E}">
        <p14:creationId xmlns:p14="http://schemas.microsoft.com/office/powerpoint/2010/main" val="214178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AutoShape 2"/>
          <p:cNvSpPr>
            <a:spLocks noGrp="1" noChangeArrowheads="1"/>
          </p:cNvSpPr>
          <p:nvPr>
            <p:ph type="title"/>
          </p:nvPr>
        </p:nvSpPr>
        <p:spPr>
          <a:xfrm>
            <a:off x="683568" y="53801"/>
            <a:ext cx="7924800" cy="1143000"/>
          </a:xfrm>
        </p:spPr>
        <p:txBody>
          <a:bodyPr/>
          <a:lstStyle/>
          <a:p>
            <a:pPr eaLnBrk="1" hangingPunct="1"/>
            <a:r>
              <a:rPr lang="en-NZ" sz="3200" dirty="0" smtClean="0"/>
              <a:t>RCT </a:t>
            </a:r>
            <a:r>
              <a:rPr lang="en-NZ" sz="3200" dirty="0" err="1" smtClean="0"/>
              <a:t>Enalapril</a:t>
            </a:r>
            <a:r>
              <a:rPr lang="en-NZ" sz="3200" dirty="0" smtClean="0"/>
              <a:t> +/- Folate 0.8mg/day</a:t>
            </a:r>
          </a:p>
        </p:txBody>
      </p:sp>
      <p:sp>
        <p:nvSpPr>
          <p:cNvPr id="58370" name="Rectangle 3"/>
          <p:cNvSpPr>
            <a:spLocks noGrp="1" noChangeArrowheads="1"/>
          </p:cNvSpPr>
          <p:nvPr>
            <p:ph type="body" idx="1"/>
          </p:nvPr>
        </p:nvSpPr>
        <p:spPr>
          <a:xfrm>
            <a:off x="539552" y="1196801"/>
            <a:ext cx="8460432" cy="1008063"/>
          </a:xfrm>
        </p:spPr>
        <p:txBody>
          <a:bodyPr/>
          <a:lstStyle/>
          <a:p>
            <a:pPr eaLnBrk="1" hangingPunct="1">
              <a:lnSpc>
                <a:spcPct val="200000"/>
              </a:lnSpc>
            </a:pPr>
            <a:r>
              <a:rPr lang="en-NZ" b="1" dirty="0" smtClean="0"/>
              <a:t>20,000 people in China</a:t>
            </a:r>
          </a:p>
          <a:p>
            <a:pPr eaLnBrk="1" hangingPunct="1"/>
            <a:r>
              <a:rPr lang="en-NZ" b="1" dirty="0" smtClean="0"/>
              <a:t>MTHFR gene type (deals with folate)</a:t>
            </a:r>
          </a:p>
          <a:p>
            <a:pPr eaLnBrk="1" hangingPunct="1"/>
            <a:endParaRPr lang="en-NZ" b="1" dirty="0" smtClean="0"/>
          </a:p>
          <a:p>
            <a:pPr eaLnBrk="1" hangingPunct="1"/>
            <a:r>
              <a:rPr lang="en-NZ" b="1" dirty="0" smtClean="0"/>
              <a:t>If low folate, good genes,  treatment reduced strokes 4.4 </a:t>
            </a:r>
            <a:r>
              <a:rPr lang="en-NZ" b="1" dirty="0" smtClean="0">
                <a:sym typeface="Wingdings" panose="05000000000000000000" pitchFamily="2" charset="2"/>
              </a:rPr>
              <a:t>2.0% 4yr. No gain if Folate &gt;11</a:t>
            </a:r>
          </a:p>
          <a:p>
            <a:pPr eaLnBrk="1" hangingPunct="1"/>
            <a:endParaRPr lang="en-NZ" b="1" dirty="0">
              <a:sym typeface="Wingdings" panose="05000000000000000000" pitchFamily="2" charset="2"/>
            </a:endParaRPr>
          </a:p>
          <a:p>
            <a:pPr eaLnBrk="1" hangingPunct="1"/>
            <a:r>
              <a:rPr lang="en-NZ" b="1" dirty="0" smtClean="0">
                <a:sym typeface="Wingdings" panose="05000000000000000000" pitchFamily="2" charset="2"/>
              </a:rPr>
              <a:t>If bad genes (TT, starting homocysteine ~15) then Folate dose inadequate to reduce stroke except if folate &gt;9 then 4.1%1.9% (RRR 54%)</a:t>
            </a:r>
            <a:endParaRPr lang="en-NZ" b="1" dirty="0" smtClean="0"/>
          </a:p>
        </p:txBody>
      </p:sp>
    </p:spTree>
    <p:extLst>
      <p:ext uri="{BB962C8B-B14F-4D97-AF65-F5344CB8AC3E}">
        <p14:creationId xmlns:p14="http://schemas.microsoft.com/office/powerpoint/2010/main" val="2114885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AutoShape 2"/>
          <p:cNvSpPr>
            <a:spLocks noGrp="1" noChangeArrowheads="1"/>
          </p:cNvSpPr>
          <p:nvPr>
            <p:ph type="title"/>
          </p:nvPr>
        </p:nvSpPr>
        <p:spPr>
          <a:xfrm>
            <a:off x="683568" y="-243408"/>
            <a:ext cx="7924800" cy="1143000"/>
          </a:xfrm>
        </p:spPr>
        <p:txBody>
          <a:bodyPr/>
          <a:lstStyle/>
          <a:p>
            <a:pPr eaLnBrk="1" hangingPunct="1"/>
            <a:r>
              <a:rPr lang="en-NZ" sz="3200" dirty="0" smtClean="0"/>
              <a:t>RCT </a:t>
            </a:r>
            <a:r>
              <a:rPr lang="en-NZ" sz="3200" dirty="0" err="1" smtClean="0"/>
              <a:t>Enalapril</a:t>
            </a:r>
            <a:r>
              <a:rPr lang="en-NZ" sz="3200" dirty="0" smtClean="0"/>
              <a:t> +/- Folate 0.8mg/day</a:t>
            </a:r>
          </a:p>
        </p:txBody>
      </p:sp>
      <p:sp>
        <p:nvSpPr>
          <p:cNvPr id="58370" name="Rectangle 3"/>
          <p:cNvSpPr>
            <a:spLocks noGrp="1" noChangeArrowheads="1"/>
          </p:cNvSpPr>
          <p:nvPr>
            <p:ph type="body" idx="1"/>
          </p:nvPr>
        </p:nvSpPr>
        <p:spPr>
          <a:xfrm>
            <a:off x="827088" y="1412825"/>
            <a:ext cx="8316912" cy="1008063"/>
          </a:xfrm>
        </p:spPr>
        <p:txBody>
          <a:bodyPr/>
          <a:lstStyle/>
          <a:p>
            <a:pPr marL="0" indent="0" eaLnBrk="1" hangingPunct="1">
              <a:buNone/>
            </a:pPr>
            <a:r>
              <a:rPr lang="en-NZ" b="1" dirty="0" smtClean="0"/>
              <a:t>My conclusions for healthy living</a:t>
            </a:r>
          </a:p>
          <a:p>
            <a:pPr eaLnBrk="1" hangingPunct="1"/>
            <a:r>
              <a:rPr lang="en-NZ" b="1" dirty="0" smtClean="0"/>
              <a:t>Treating </a:t>
            </a:r>
            <a:r>
              <a:rPr lang="en-NZ" b="1" dirty="0" err="1" smtClean="0"/>
              <a:t>lowish</a:t>
            </a:r>
            <a:r>
              <a:rPr lang="en-NZ" b="1" dirty="0" smtClean="0"/>
              <a:t> folate is highly effective in stroke prevention</a:t>
            </a:r>
          </a:p>
          <a:p>
            <a:pPr eaLnBrk="1" hangingPunct="1"/>
            <a:endParaRPr lang="en-NZ" b="1" dirty="0" smtClean="0"/>
          </a:p>
          <a:p>
            <a:pPr eaLnBrk="1" hangingPunct="1"/>
            <a:r>
              <a:rPr lang="en-NZ" b="1" dirty="0" smtClean="0"/>
              <a:t>Treating normal folate if Homocysteine is &gt;/=15 is likely highly effective</a:t>
            </a:r>
          </a:p>
          <a:p>
            <a:pPr eaLnBrk="1" hangingPunct="1"/>
            <a:endParaRPr lang="en-NZ" b="1" dirty="0" smtClean="0"/>
          </a:p>
          <a:p>
            <a:pPr eaLnBrk="1" hangingPunct="1"/>
            <a:r>
              <a:rPr lang="en-NZ" b="1" dirty="0" smtClean="0"/>
              <a:t>Treating aggressively </a:t>
            </a:r>
            <a:r>
              <a:rPr lang="en-NZ" b="1" dirty="0" err="1" smtClean="0"/>
              <a:t>lowish</a:t>
            </a:r>
            <a:r>
              <a:rPr lang="en-NZ" b="1" dirty="0" smtClean="0"/>
              <a:t> folate where homocysteine is high may assist</a:t>
            </a:r>
          </a:p>
        </p:txBody>
      </p:sp>
    </p:spTree>
    <p:extLst>
      <p:ext uri="{BB962C8B-B14F-4D97-AF65-F5344CB8AC3E}">
        <p14:creationId xmlns:p14="http://schemas.microsoft.com/office/powerpoint/2010/main" val="188131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AutoShape 2"/>
          <p:cNvSpPr>
            <a:spLocks noGrp="1" noChangeArrowheads="1"/>
          </p:cNvSpPr>
          <p:nvPr>
            <p:ph type="title"/>
          </p:nvPr>
        </p:nvSpPr>
        <p:spPr>
          <a:xfrm>
            <a:off x="539552" y="2132856"/>
            <a:ext cx="7924800" cy="1143000"/>
          </a:xfrm>
        </p:spPr>
        <p:txBody>
          <a:bodyPr/>
          <a:lstStyle/>
          <a:p>
            <a:pPr algn="ctr" eaLnBrk="1" hangingPunct="1"/>
            <a:r>
              <a:rPr lang="en-NZ" sz="3200" dirty="0" smtClean="0"/>
              <a:t>UBBLE June 2015 </a:t>
            </a:r>
            <a:br>
              <a:rPr lang="en-NZ" sz="3200" dirty="0" smtClean="0"/>
            </a:br>
            <a:r>
              <a:rPr lang="en-NZ" sz="3200" dirty="0"/>
              <a:t/>
            </a:r>
            <a:br>
              <a:rPr lang="en-NZ" sz="3200" dirty="0"/>
            </a:br>
            <a:r>
              <a:rPr lang="en-NZ" sz="3200" dirty="0" smtClean="0"/>
              <a:t>massive hunt for mortality causes</a:t>
            </a:r>
          </a:p>
        </p:txBody>
      </p:sp>
    </p:spTree>
    <p:extLst>
      <p:ext uri="{BB962C8B-B14F-4D97-AF65-F5344CB8AC3E}">
        <p14:creationId xmlns:p14="http://schemas.microsoft.com/office/powerpoint/2010/main" val="894706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AutoShape 2"/>
          <p:cNvSpPr>
            <a:spLocks noGrp="1" noChangeArrowheads="1"/>
          </p:cNvSpPr>
          <p:nvPr>
            <p:ph type="title"/>
          </p:nvPr>
        </p:nvSpPr>
        <p:spPr>
          <a:xfrm>
            <a:off x="683568" y="1133475"/>
            <a:ext cx="7924800" cy="1143000"/>
          </a:xfrm>
        </p:spPr>
        <p:txBody>
          <a:bodyPr/>
          <a:lstStyle/>
          <a:p>
            <a:pPr eaLnBrk="1" hangingPunct="1"/>
            <a:r>
              <a:rPr lang="en-NZ" sz="3200" dirty="0" smtClean="0"/>
              <a:t>2015 Breakthrough data: </a:t>
            </a:r>
            <a:r>
              <a:rPr lang="en-NZ" sz="3200" dirty="0"/>
              <a:t>UBBLE </a:t>
            </a:r>
            <a:r>
              <a:rPr lang="en-NZ" sz="2800" dirty="0" smtClean="0"/>
              <a:t>(www.ubble.co.uk/available for your interest)</a:t>
            </a:r>
            <a:r>
              <a:rPr lang="en-NZ" sz="3200" dirty="0" smtClean="0"/>
              <a:t/>
            </a:r>
            <a:br>
              <a:rPr lang="en-NZ" sz="3200" dirty="0" smtClean="0"/>
            </a:br>
            <a:r>
              <a:rPr lang="en-NZ" sz="3200" dirty="0" smtClean="0"/>
              <a:t>= provides associations only, no clear evidence that certain choices will help</a:t>
            </a:r>
          </a:p>
        </p:txBody>
      </p:sp>
      <p:sp>
        <p:nvSpPr>
          <p:cNvPr id="58370" name="Rectangle 3"/>
          <p:cNvSpPr>
            <a:spLocks noGrp="1" noChangeArrowheads="1"/>
          </p:cNvSpPr>
          <p:nvPr>
            <p:ph type="body" idx="1"/>
          </p:nvPr>
        </p:nvSpPr>
        <p:spPr>
          <a:xfrm>
            <a:off x="827088" y="2276475"/>
            <a:ext cx="8316912" cy="1008063"/>
          </a:xfrm>
        </p:spPr>
        <p:txBody>
          <a:bodyPr/>
          <a:lstStyle/>
          <a:p>
            <a:pPr eaLnBrk="1" hangingPunct="1">
              <a:lnSpc>
                <a:spcPct val="200000"/>
              </a:lnSpc>
            </a:pPr>
            <a:r>
              <a:rPr lang="en-NZ" b="1" dirty="0" smtClean="0"/>
              <a:t>500,000 people in the UK</a:t>
            </a:r>
          </a:p>
          <a:p>
            <a:pPr eaLnBrk="1" hangingPunct="1">
              <a:lnSpc>
                <a:spcPct val="200000"/>
              </a:lnSpc>
            </a:pPr>
            <a:r>
              <a:rPr lang="en-NZ" b="1" dirty="0" smtClean="0"/>
              <a:t>655 risk factors assessed</a:t>
            </a:r>
          </a:p>
          <a:p>
            <a:r>
              <a:rPr lang="en-NZ" b="1" dirty="0" smtClean="0"/>
              <a:t>aged 37–73 </a:t>
            </a:r>
            <a:r>
              <a:rPr lang="en-NZ" b="1" dirty="0"/>
              <a:t>years</a:t>
            </a:r>
            <a:endParaRPr lang="en-NZ" b="1" dirty="0" smtClean="0"/>
          </a:p>
          <a:p>
            <a:pPr eaLnBrk="1" hangingPunct="1">
              <a:lnSpc>
                <a:spcPct val="200000"/>
              </a:lnSpc>
            </a:pPr>
            <a:r>
              <a:rPr lang="en-NZ" b="1" dirty="0"/>
              <a:t>UK </a:t>
            </a:r>
            <a:r>
              <a:rPr lang="en-NZ" b="1" dirty="0" err="1"/>
              <a:t>Biobank</a:t>
            </a:r>
            <a:r>
              <a:rPr lang="en-NZ" b="1" dirty="0"/>
              <a:t> from April, 2007, to July, </a:t>
            </a:r>
            <a:r>
              <a:rPr lang="en-NZ" b="1" dirty="0" smtClean="0"/>
              <a:t>2010</a:t>
            </a:r>
          </a:p>
          <a:p>
            <a:pPr eaLnBrk="1" hangingPunct="1">
              <a:lnSpc>
                <a:spcPct val="200000"/>
              </a:lnSpc>
            </a:pPr>
            <a:r>
              <a:rPr lang="en-NZ" b="1" dirty="0"/>
              <a:t>5 year mortality (and other outcomes)</a:t>
            </a:r>
          </a:p>
          <a:p>
            <a:pPr eaLnBrk="1" hangingPunct="1">
              <a:lnSpc>
                <a:spcPct val="200000"/>
              </a:lnSpc>
            </a:pPr>
            <a:endParaRPr lang="en-NZ" b="1" dirty="0" smtClean="0"/>
          </a:p>
        </p:txBody>
      </p:sp>
    </p:spTree>
    <p:extLst>
      <p:ext uri="{BB962C8B-B14F-4D97-AF65-F5344CB8AC3E}">
        <p14:creationId xmlns:p14="http://schemas.microsoft.com/office/powerpoint/2010/main" val="2167443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AutoShape 2"/>
          <p:cNvSpPr>
            <a:spLocks noGrp="1" noChangeArrowheads="1"/>
          </p:cNvSpPr>
          <p:nvPr>
            <p:ph type="title"/>
          </p:nvPr>
        </p:nvSpPr>
        <p:spPr>
          <a:xfrm>
            <a:off x="467544" y="2780928"/>
            <a:ext cx="7924800" cy="1143000"/>
          </a:xfrm>
        </p:spPr>
        <p:txBody>
          <a:bodyPr/>
          <a:lstStyle/>
          <a:p>
            <a:pPr algn="ctr" eaLnBrk="1" hangingPunct="1"/>
            <a:r>
              <a:rPr lang="en-NZ" sz="3200" dirty="0" smtClean="0"/>
              <a:t>2015 UBBLE </a:t>
            </a:r>
            <a:br>
              <a:rPr lang="en-NZ" sz="3200" dirty="0" smtClean="0"/>
            </a:br>
            <a:r>
              <a:rPr lang="en-NZ" sz="3200" dirty="0" smtClean="0"/>
              <a:t>women</a:t>
            </a:r>
            <a:br>
              <a:rPr lang="en-NZ" sz="3200" dirty="0" smtClean="0"/>
            </a:br>
            <a:r>
              <a:rPr lang="en-NZ" sz="3200" dirty="0" smtClean="0"/>
              <a:t>(the relative odds of dying over 5 years is given next to the activity. </a:t>
            </a:r>
            <a:r>
              <a:rPr lang="en-NZ" sz="3200" dirty="0" err="1"/>
              <a:t>i</a:t>
            </a:r>
            <a:r>
              <a:rPr lang="en-NZ" sz="3200" dirty="0" err="1" smtClean="0"/>
              <a:t>e</a:t>
            </a:r>
            <a:r>
              <a:rPr lang="en-NZ" sz="3200" dirty="0" smtClean="0"/>
              <a:t> 0.5 means half the risk, and 3  means 3 times the risk)</a:t>
            </a:r>
          </a:p>
        </p:txBody>
      </p:sp>
    </p:spTree>
    <p:extLst>
      <p:ext uri="{BB962C8B-B14F-4D97-AF65-F5344CB8AC3E}">
        <p14:creationId xmlns:p14="http://schemas.microsoft.com/office/powerpoint/2010/main" val="3205588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AutoShape 2"/>
          <p:cNvSpPr>
            <a:spLocks noGrp="1" noChangeArrowheads="1"/>
          </p:cNvSpPr>
          <p:nvPr>
            <p:ph type="title"/>
          </p:nvPr>
        </p:nvSpPr>
        <p:spPr>
          <a:xfrm>
            <a:off x="755650" y="-531440"/>
            <a:ext cx="8388350" cy="1143000"/>
          </a:xfrm>
        </p:spPr>
        <p:txBody>
          <a:bodyPr/>
          <a:lstStyle/>
          <a:p>
            <a:pPr eaLnBrk="1" hangingPunct="1"/>
            <a:r>
              <a:rPr lang="en-NZ" sz="3200" dirty="0" smtClean="0"/>
              <a:t>2015 UBBLE healthy women all-mortality</a:t>
            </a:r>
          </a:p>
        </p:txBody>
      </p:sp>
      <p:sp>
        <p:nvSpPr>
          <p:cNvPr id="58370" name="Rectangle 3"/>
          <p:cNvSpPr>
            <a:spLocks noGrp="1" noChangeArrowheads="1"/>
          </p:cNvSpPr>
          <p:nvPr>
            <p:ph type="body" idx="1"/>
          </p:nvPr>
        </p:nvSpPr>
        <p:spPr>
          <a:xfrm>
            <a:off x="179512" y="611560"/>
            <a:ext cx="8316912" cy="1008063"/>
          </a:xfrm>
        </p:spPr>
        <p:txBody>
          <a:bodyPr/>
          <a:lstStyle/>
          <a:p>
            <a:pPr eaLnBrk="1" hangingPunct="1">
              <a:lnSpc>
                <a:spcPct val="150000"/>
              </a:lnSpc>
            </a:pPr>
            <a:r>
              <a:rPr lang="en-NZ" sz="1600" b="1" dirty="0" smtClean="0"/>
              <a:t>Top 10 factors = smoke related - STOP</a:t>
            </a:r>
          </a:p>
          <a:p>
            <a:pPr eaLnBrk="1" hangingPunct="1">
              <a:lnSpc>
                <a:spcPct val="150000"/>
              </a:lnSpc>
            </a:pPr>
            <a:r>
              <a:rPr lang="en-NZ" sz="1600" b="1" dirty="0"/>
              <a:t>Face looks old 3x young</a:t>
            </a:r>
          </a:p>
          <a:p>
            <a:pPr eaLnBrk="1" hangingPunct="1">
              <a:lnSpc>
                <a:spcPct val="150000"/>
              </a:lnSpc>
            </a:pPr>
            <a:r>
              <a:rPr lang="en-NZ" sz="1600" b="1" dirty="0" smtClean="0"/>
              <a:t>Walk slowly 2x </a:t>
            </a:r>
            <a:r>
              <a:rPr lang="en-NZ" sz="1400" b="1" dirty="0" smtClean="0"/>
              <a:t>briskly</a:t>
            </a:r>
            <a:endParaRPr lang="en-NZ" sz="1600" b="1" dirty="0" smtClean="0"/>
          </a:p>
          <a:p>
            <a:pPr marL="342900" lvl="1" indent="-342900" eaLnBrk="1" hangingPunct="1">
              <a:lnSpc>
                <a:spcPct val="150000"/>
              </a:lnSpc>
              <a:buFont typeface="Wingdings" pitchFamily="2" charset="2"/>
              <a:buChar char="l"/>
            </a:pPr>
            <a:r>
              <a:rPr lang="en-NZ" sz="1600" b="1" dirty="0" smtClean="0"/>
              <a:t>Pulse rate &lt;60 1.5</a:t>
            </a:r>
            <a:endParaRPr lang="en-NZ" sz="1600" b="1" dirty="0"/>
          </a:p>
          <a:p>
            <a:pPr eaLnBrk="1" hangingPunct="1">
              <a:lnSpc>
                <a:spcPct val="150000"/>
              </a:lnSpc>
            </a:pPr>
            <a:r>
              <a:rPr lang="en-NZ" sz="1600" b="1" dirty="0" smtClean="0"/>
              <a:t>Don’t live with parents 1.4</a:t>
            </a:r>
          </a:p>
          <a:p>
            <a:pPr eaLnBrk="1" hangingPunct="1">
              <a:lnSpc>
                <a:spcPct val="150000"/>
              </a:lnSpc>
            </a:pPr>
            <a:r>
              <a:rPr lang="en-NZ" sz="1600" b="1" dirty="0"/>
              <a:t>Tea 1-3x/d (none 1.3)</a:t>
            </a:r>
          </a:p>
          <a:p>
            <a:pPr eaLnBrk="1" hangingPunct="1">
              <a:lnSpc>
                <a:spcPct val="150000"/>
              </a:lnSpc>
            </a:pPr>
            <a:r>
              <a:rPr lang="en-NZ" sz="1600" b="1" dirty="0"/>
              <a:t>Coffee 1-3/d 0.9, decaf or ground 0.9</a:t>
            </a:r>
          </a:p>
          <a:p>
            <a:pPr eaLnBrk="1" hangingPunct="1">
              <a:lnSpc>
                <a:spcPct val="150000"/>
              </a:lnSpc>
            </a:pPr>
            <a:endParaRPr lang="en-NZ" sz="2000" b="1" dirty="0" smtClean="0"/>
          </a:p>
          <a:p>
            <a:pPr eaLnBrk="1" hangingPunct="1">
              <a:lnSpc>
                <a:spcPct val="200000"/>
              </a:lnSpc>
            </a:pPr>
            <a:endParaRPr lang="en-NZ" b="1" dirty="0" smtClean="0"/>
          </a:p>
        </p:txBody>
      </p:sp>
      <p:sp>
        <p:nvSpPr>
          <p:cNvPr id="4" name="Rectangle 3"/>
          <p:cNvSpPr txBox="1">
            <a:spLocks noChangeArrowheads="1"/>
          </p:cNvSpPr>
          <p:nvPr/>
        </p:nvSpPr>
        <p:spPr bwMode="auto">
          <a:xfrm>
            <a:off x="4788024" y="667002"/>
            <a:ext cx="4158456"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lnSpc>
                <a:spcPct val="150000"/>
              </a:lnSpc>
            </a:pPr>
            <a:r>
              <a:rPr lang="en-NZ" sz="1600" b="1" kern="0" dirty="0" smtClean="0"/>
              <a:t>Beef 0.5-4x/</a:t>
            </a:r>
            <a:r>
              <a:rPr lang="en-NZ" sz="1600" b="1" kern="0" dirty="0" err="1" smtClean="0"/>
              <a:t>wk</a:t>
            </a:r>
            <a:r>
              <a:rPr lang="en-NZ" sz="1600" b="1" kern="0" dirty="0" smtClean="0"/>
              <a:t>  (daily 1.6x)</a:t>
            </a:r>
          </a:p>
          <a:p>
            <a:pPr eaLnBrk="1" hangingPunct="1">
              <a:lnSpc>
                <a:spcPct val="150000"/>
              </a:lnSpc>
            </a:pPr>
            <a:r>
              <a:rPr lang="en-NZ" sz="1600" b="1" kern="0" dirty="0" smtClean="0"/>
              <a:t>Cheese 1-4x/</a:t>
            </a:r>
            <a:r>
              <a:rPr lang="en-NZ" sz="1600" b="1" kern="0" dirty="0" err="1" smtClean="0"/>
              <a:t>wk</a:t>
            </a:r>
            <a:r>
              <a:rPr lang="en-NZ" sz="1600" b="1" kern="0" dirty="0" smtClean="0"/>
              <a:t> (daily 1.1)</a:t>
            </a:r>
          </a:p>
          <a:p>
            <a:pPr eaLnBrk="1" hangingPunct="1">
              <a:lnSpc>
                <a:spcPct val="150000"/>
              </a:lnSpc>
            </a:pPr>
            <a:r>
              <a:rPr lang="en-NZ" sz="1600" b="1" kern="0" dirty="0" smtClean="0"/>
              <a:t>Lamb &lt;1/</a:t>
            </a:r>
            <a:r>
              <a:rPr lang="en-NZ" sz="1600" b="1" kern="0" dirty="0" err="1" smtClean="0"/>
              <a:t>wk</a:t>
            </a:r>
            <a:r>
              <a:rPr lang="en-NZ" sz="1600" b="1" kern="0" dirty="0" smtClean="0"/>
              <a:t> (daily 1.2)</a:t>
            </a:r>
          </a:p>
          <a:p>
            <a:pPr eaLnBrk="1" hangingPunct="1">
              <a:lnSpc>
                <a:spcPct val="150000"/>
              </a:lnSpc>
            </a:pPr>
            <a:r>
              <a:rPr lang="en-NZ" sz="1600" b="1" kern="0" dirty="0" smtClean="0"/>
              <a:t>Pork &lt;1/</a:t>
            </a:r>
            <a:r>
              <a:rPr lang="en-NZ" sz="1600" b="1" kern="0" dirty="0" err="1" smtClean="0"/>
              <a:t>wk</a:t>
            </a:r>
            <a:r>
              <a:rPr lang="en-NZ" sz="1600" b="1" kern="0" dirty="0" smtClean="0"/>
              <a:t> (daily 4)</a:t>
            </a:r>
          </a:p>
          <a:p>
            <a:pPr eaLnBrk="1" hangingPunct="1">
              <a:lnSpc>
                <a:spcPct val="150000"/>
              </a:lnSpc>
            </a:pPr>
            <a:r>
              <a:rPr lang="en-NZ" sz="1600" b="1" kern="0" dirty="0" smtClean="0"/>
              <a:t>Oily fish 2-4x/</a:t>
            </a:r>
            <a:r>
              <a:rPr lang="en-NZ" sz="1600" b="1" kern="0" dirty="0" err="1" smtClean="0"/>
              <a:t>wk</a:t>
            </a:r>
            <a:r>
              <a:rPr lang="en-NZ" sz="1600" b="1" kern="0" dirty="0" smtClean="0"/>
              <a:t> (none 1.3, daily 1.9)</a:t>
            </a:r>
          </a:p>
          <a:p>
            <a:pPr eaLnBrk="1" hangingPunct="1">
              <a:lnSpc>
                <a:spcPct val="150000"/>
              </a:lnSpc>
            </a:pPr>
            <a:r>
              <a:rPr lang="en-NZ" sz="1600" b="1" kern="0" dirty="0" smtClean="0"/>
              <a:t>Poultry 2-6x (&lt;1x 1.2, daily 1.9)</a:t>
            </a:r>
            <a:endParaRPr lang="en-NZ" sz="1400" b="1" kern="0" dirty="0" smtClean="0"/>
          </a:p>
          <a:p>
            <a:pPr eaLnBrk="1" hangingPunct="1">
              <a:lnSpc>
                <a:spcPct val="200000"/>
              </a:lnSpc>
            </a:pPr>
            <a:endParaRPr lang="en-NZ" sz="4000" b="1" kern="0" dirty="0" smtClean="0"/>
          </a:p>
        </p:txBody>
      </p:sp>
      <p:sp>
        <p:nvSpPr>
          <p:cNvPr id="6" name="Rectangle 3"/>
          <p:cNvSpPr txBox="1">
            <a:spLocks noChangeArrowheads="1"/>
          </p:cNvSpPr>
          <p:nvPr/>
        </p:nvSpPr>
        <p:spPr bwMode="auto">
          <a:xfrm>
            <a:off x="179512" y="3645073"/>
            <a:ext cx="480603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lnSpc>
                <a:spcPct val="150000"/>
              </a:lnSpc>
            </a:pPr>
            <a:r>
              <a:rPr lang="en-NZ" sz="1600" b="1" kern="0" dirty="0" smtClean="0"/>
              <a:t>Spreads olive- or flora </a:t>
            </a:r>
            <a:r>
              <a:rPr lang="en-NZ" sz="1600" b="1" kern="0" dirty="0" err="1" smtClean="0"/>
              <a:t>proact</a:t>
            </a:r>
            <a:r>
              <a:rPr lang="en-NZ" sz="1600" b="1" kern="0" dirty="0" smtClean="0"/>
              <a:t> (butter 1.5)</a:t>
            </a:r>
          </a:p>
          <a:p>
            <a:pPr eaLnBrk="1" hangingPunct="1">
              <a:lnSpc>
                <a:spcPct val="150000"/>
              </a:lnSpc>
            </a:pPr>
            <a:r>
              <a:rPr lang="en-NZ" sz="1600" b="1" kern="0" dirty="0" smtClean="0"/>
              <a:t>Wholegrain bread (white 1.4) </a:t>
            </a:r>
          </a:p>
          <a:p>
            <a:pPr eaLnBrk="1" hangingPunct="1">
              <a:lnSpc>
                <a:spcPct val="150000"/>
              </a:lnSpc>
            </a:pPr>
            <a:r>
              <a:rPr lang="en-NZ" sz="1600" b="1" kern="0" dirty="0" smtClean="0"/>
              <a:t>Skim milk or soy (full cream 2)</a:t>
            </a:r>
          </a:p>
          <a:p>
            <a:pPr eaLnBrk="1" hangingPunct="1">
              <a:lnSpc>
                <a:spcPct val="150000"/>
              </a:lnSpc>
            </a:pPr>
            <a:r>
              <a:rPr lang="en-NZ" sz="1600" b="1" kern="0" dirty="0" smtClean="0"/>
              <a:t>Fruit &gt;1/d 0.8;  raw salad/</a:t>
            </a:r>
            <a:r>
              <a:rPr lang="en-NZ" sz="1600" b="1" kern="0" dirty="0" err="1" smtClean="0"/>
              <a:t>vege</a:t>
            </a:r>
            <a:r>
              <a:rPr lang="en-NZ" sz="1600" b="1" kern="0" dirty="0" smtClean="0"/>
              <a:t> &gt;4 </a:t>
            </a:r>
            <a:r>
              <a:rPr lang="en-NZ" sz="1600" b="1" kern="0" dirty="0" err="1" smtClean="0"/>
              <a:t>Tbs</a:t>
            </a:r>
            <a:r>
              <a:rPr lang="en-NZ" sz="1600" b="1" kern="0" dirty="0" smtClean="0"/>
              <a:t>/d 0.8</a:t>
            </a:r>
          </a:p>
          <a:p>
            <a:pPr eaLnBrk="1" hangingPunct="1">
              <a:lnSpc>
                <a:spcPct val="150000"/>
              </a:lnSpc>
            </a:pPr>
            <a:r>
              <a:rPr lang="en-NZ" sz="1600" b="1" kern="0" dirty="0" err="1" smtClean="0"/>
              <a:t>Veges</a:t>
            </a:r>
            <a:r>
              <a:rPr lang="en-NZ" sz="1600" b="1" kern="0" dirty="0" smtClean="0"/>
              <a:t> cook 2-8 heaped </a:t>
            </a:r>
            <a:r>
              <a:rPr lang="en-NZ" sz="1600" b="1" kern="0" dirty="0" err="1" smtClean="0"/>
              <a:t>Tbs</a:t>
            </a:r>
            <a:r>
              <a:rPr lang="en-NZ" sz="1600" b="1" kern="0" dirty="0" smtClean="0"/>
              <a:t>/d 0.9</a:t>
            </a:r>
          </a:p>
          <a:p>
            <a:pPr eaLnBrk="1" hangingPunct="1">
              <a:lnSpc>
                <a:spcPct val="150000"/>
              </a:lnSpc>
            </a:pPr>
            <a:r>
              <a:rPr lang="en-NZ" sz="1600" b="1" kern="0" dirty="0" smtClean="0"/>
              <a:t>Muesli (0.7x </a:t>
            </a:r>
            <a:r>
              <a:rPr lang="en-NZ" sz="1600" b="1" kern="0" dirty="0" err="1" smtClean="0"/>
              <a:t>weetbix</a:t>
            </a:r>
            <a:r>
              <a:rPr lang="en-NZ" sz="1600" b="1" kern="0" dirty="0" smtClean="0"/>
              <a:t>, 0.5x cornflakes)</a:t>
            </a:r>
          </a:p>
          <a:p>
            <a:pPr eaLnBrk="1" hangingPunct="1">
              <a:lnSpc>
                <a:spcPct val="150000"/>
              </a:lnSpc>
            </a:pPr>
            <a:r>
              <a:rPr lang="en-NZ" sz="1600" b="1" kern="0" dirty="0"/>
              <a:t>Salt added always </a:t>
            </a:r>
            <a:r>
              <a:rPr lang="en-NZ" sz="1600" b="1" kern="0" dirty="0" smtClean="0"/>
              <a:t>1.5</a:t>
            </a:r>
            <a:endParaRPr lang="en-NZ" sz="1600" b="1" kern="0" dirty="0"/>
          </a:p>
        </p:txBody>
      </p:sp>
      <p:sp>
        <p:nvSpPr>
          <p:cNvPr id="7" name="Rectangle 3"/>
          <p:cNvSpPr txBox="1">
            <a:spLocks noChangeArrowheads="1"/>
          </p:cNvSpPr>
          <p:nvPr/>
        </p:nvSpPr>
        <p:spPr bwMode="auto">
          <a:xfrm>
            <a:off x="4806528" y="3284984"/>
            <a:ext cx="831691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lnSpc>
                <a:spcPct val="150000"/>
              </a:lnSpc>
            </a:pPr>
            <a:r>
              <a:rPr lang="en-NZ" sz="1400" b="1" kern="0" dirty="0" smtClean="0"/>
              <a:t>Exercise (0.6x), avoid complete laziness (3x)</a:t>
            </a:r>
          </a:p>
          <a:p>
            <a:pPr eaLnBrk="1" hangingPunct="1">
              <a:lnSpc>
                <a:spcPct val="150000"/>
              </a:lnSpc>
            </a:pPr>
            <a:r>
              <a:rPr lang="en-NZ" sz="1400" b="1" kern="0" dirty="0" smtClean="0"/>
              <a:t>Exercise 1-2hr sessions (none 2.5x )</a:t>
            </a:r>
          </a:p>
          <a:p>
            <a:pPr eaLnBrk="1" hangingPunct="1">
              <a:lnSpc>
                <a:spcPct val="150000"/>
              </a:lnSpc>
            </a:pPr>
            <a:r>
              <a:rPr lang="en-NZ" sz="1400" b="1" kern="0" dirty="0" smtClean="0"/>
              <a:t>Cycle transport (0.4x), strenuous sport (0.5x)</a:t>
            </a:r>
          </a:p>
          <a:p>
            <a:pPr eaLnBrk="1" hangingPunct="1">
              <a:lnSpc>
                <a:spcPct val="150000"/>
              </a:lnSpc>
            </a:pPr>
            <a:r>
              <a:rPr lang="en-NZ" sz="1400" b="1" kern="0" dirty="0" smtClean="0"/>
              <a:t>Get fit together (no sport club/gym 2x )</a:t>
            </a:r>
          </a:p>
          <a:p>
            <a:pPr eaLnBrk="1" hangingPunct="1">
              <a:lnSpc>
                <a:spcPct val="150000"/>
              </a:lnSpc>
            </a:pPr>
            <a:r>
              <a:rPr lang="en-NZ" sz="1400" b="1" kern="0" dirty="0" smtClean="0"/>
              <a:t>Use the stairs heaps (no stairs 2x)</a:t>
            </a:r>
          </a:p>
          <a:p>
            <a:pPr eaLnBrk="1" hangingPunct="1">
              <a:lnSpc>
                <a:spcPct val="150000"/>
              </a:lnSpc>
            </a:pPr>
            <a:r>
              <a:rPr lang="en-NZ" sz="1400" b="1" kern="0" dirty="0" smtClean="0"/>
              <a:t>Light DIY 2-3x/</a:t>
            </a:r>
            <a:r>
              <a:rPr lang="en-NZ" sz="1400" b="1" kern="0" dirty="0" err="1" smtClean="0"/>
              <a:t>wk</a:t>
            </a:r>
            <a:r>
              <a:rPr lang="en-NZ" sz="1400" b="1" kern="0" dirty="0" smtClean="0"/>
              <a:t> (none 2x). Heavy ~ 1 hr </a:t>
            </a:r>
          </a:p>
          <a:p>
            <a:pPr eaLnBrk="1" hangingPunct="1">
              <a:lnSpc>
                <a:spcPct val="150000"/>
              </a:lnSpc>
            </a:pPr>
            <a:r>
              <a:rPr lang="en-NZ" sz="1400" b="1" kern="0" dirty="0" smtClean="0"/>
              <a:t>(none 3.5x, or &gt;3hrs), 1-3x/</a:t>
            </a:r>
            <a:r>
              <a:rPr lang="en-NZ" sz="1400" b="1" kern="0" dirty="0" err="1" smtClean="0"/>
              <a:t>wk</a:t>
            </a:r>
            <a:endParaRPr lang="en-NZ" sz="1400" b="1" kern="0" dirty="0" smtClean="0"/>
          </a:p>
          <a:p>
            <a:pPr eaLnBrk="1" hangingPunct="1">
              <a:lnSpc>
                <a:spcPct val="150000"/>
              </a:lnSpc>
            </a:pPr>
            <a:r>
              <a:rPr lang="en-NZ" sz="1400" b="1" kern="0" dirty="0" smtClean="0"/>
              <a:t>Walk 4-7days/</a:t>
            </a:r>
            <a:r>
              <a:rPr lang="en-NZ" sz="1400" b="1" kern="0" dirty="0" err="1" smtClean="0"/>
              <a:t>wk</a:t>
            </a:r>
            <a:r>
              <a:rPr lang="en-NZ" sz="1400" b="1" kern="0" dirty="0" smtClean="0"/>
              <a:t> (0.4x), 20-30mins</a:t>
            </a:r>
          </a:p>
          <a:p>
            <a:pPr eaLnBrk="1" hangingPunct="1">
              <a:lnSpc>
                <a:spcPct val="150000"/>
              </a:lnSpc>
            </a:pPr>
            <a:r>
              <a:rPr lang="en-NZ" sz="1400" b="1" kern="0" dirty="0" smtClean="0"/>
              <a:t>Vigorous exercise 2-4days/</a:t>
            </a:r>
            <a:r>
              <a:rPr lang="en-NZ" sz="1400" b="1" kern="0" dirty="0" err="1" smtClean="0"/>
              <a:t>wk</a:t>
            </a:r>
            <a:r>
              <a:rPr lang="en-NZ" sz="1400" b="1" kern="0" dirty="0" smtClean="0"/>
              <a:t>,  &lt;1hr/time</a:t>
            </a:r>
          </a:p>
        </p:txBody>
      </p:sp>
    </p:spTree>
    <p:extLst>
      <p:ext uri="{BB962C8B-B14F-4D97-AF65-F5344CB8AC3E}">
        <p14:creationId xmlns:p14="http://schemas.microsoft.com/office/powerpoint/2010/main" val="3584181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AutoShape 2"/>
          <p:cNvSpPr>
            <a:spLocks noGrp="1" noChangeArrowheads="1"/>
          </p:cNvSpPr>
          <p:nvPr>
            <p:ph type="title"/>
          </p:nvPr>
        </p:nvSpPr>
        <p:spPr>
          <a:xfrm>
            <a:off x="755650" y="-243408"/>
            <a:ext cx="8388350" cy="1143000"/>
          </a:xfrm>
        </p:spPr>
        <p:txBody>
          <a:bodyPr/>
          <a:lstStyle/>
          <a:p>
            <a:pPr eaLnBrk="1" hangingPunct="1"/>
            <a:r>
              <a:rPr lang="en-NZ" sz="3200" dirty="0" smtClean="0"/>
              <a:t>UBBLE women VASCULAR-mortality</a:t>
            </a:r>
          </a:p>
        </p:txBody>
      </p:sp>
      <p:sp>
        <p:nvSpPr>
          <p:cNvPr id="58370" name="Rectangle 3"/>
          <p:cNvSpPr>
            <a:spLocks noGrp="1" noChangeArrowheads="1"/>
          </p:cNvSpPr>
          <p:nvPr>
            <p:ph type="body" idx="1"/>
          </p:nvPr>
        </p:nvSpPr>
        <p:spPr>
          <a:xfrm>
            <a:off x="395536" y="836712"/>
            <a:ext cx="8748464" cy="1008063"/>
          </a:xfrm>
        </p:spPr>
        <p:txBody>
          <a:bodyPr/>
          <a:lstStyle/>
          <a:p>
            <a:pPr eaLnBrk="1" hangingPunct="1">
              <a:lnSpc>
                <a:spcPct val="150000"/>
              </a:lnSpc>
            </a:pPr>
            <a:r>
              <a:rPr lang="en-NZ" sz="1600" b="1" dirty="0" smtClean="0"/>
              <a:t>Drink alcohol  none = 2x, gave up = 3x</a:t>
            </a:r>
          </a:p>
          <a:p>
            <a:pPr eaLnBrk="1" hangingPunct="1">
              <a:lnSpc>
                <a:spcPct val="150000"/>
              </a:lnSpc>
            </a:pPr>
            <a:r>
              <a:rPr lang="en-NZ" sz="1600" b="1" dirty="0" smtClean="0"/>
              <a:t>Alcohol 3-4x/</a:t>
            </a:r>
            <a:r>
              <a:rPr lang="en-NZ" sz="1600" b="1" dirty="0" err="1" smtClean="0"/>
              <a:t>wk</a:t>
            </a:r>
            <a:r>
              <a:rPr lang="en-NZ" sz="1600" b="1" dirty="0" smtClean="0"/>
              <a:t> 0.7 </a:t>
            </a:r>
          </a:p>
          <a:p>
            <a:pPr eaLnBrk="1" hangingPunct="1">
              <a:lnSpc>
                <a:spcPct val="150000"/>
              </a:lnSpc>
            </a:pPr>
            <a:r>
              <a:rPr lang="en-NZ" sz="1600" b="1" dirty="0" smtClean="0"/>
              <a:t>Red wine 2-6 glass/</a:t>
            </a:r>
            <a:r>
              <a:rPr lang="en-NZ" sz="1600" b="1" dirty="0" err="1" smtClean="0"/>
              <a:t>wk</a:t>
            </a:r>
            <a:r>
              <a:rPr lang="en-NZ" sz="1600" b="1" dirty="0" smtClean="0"/>
              <a:t> 0.3</a:t>
            </a:r>
          </a:p>
          <a:p>
            <a:pPr eaLnBrk="1" hangingPunct="1">
              <a:lnSpc>
                <a:spcPct val="150000"/>
              </a:lnSpc>
            </a:pPr>
            <a:r>
              <a:rPr lang="en-NZ" sz="1600" b="1" dirty="0" smtClean="0"/>
              <a:t>White wine &gt;2/</a:t>
            </a:r>
            <a:r>
              <a:rPr lang="en-NZ" sz="1600" b="1" dirty="0" err="1" smtClean="0"/>
              <a:t>wk</a:t>
            </a:r>
            <a:r>
              <a:rPr lang="en-NZ" sz="1600" b="1" dirty="0" smtClean="0"/>
              <a:t> 0.4</a:t>
            </a:r>
          </a:p>
          <a:p>
            <a:pPr eaLnBrk="1" hangingPunct="1">
              <a:lnSpc>
                <a:spcPct val="150000"/>
              </a:lnSpc>
            </a:pPr>
            <a:r>
              <a:rPr lang="en-NZ" sz="1600" b="1" dirty="0" smtClean="0"/>
              <a:t>Beer/cider 0-2/</a:t>
            </a:r>
            <a:r>
              <a:rPr lang="en-NZ" sz="1600" b="1" dirty="0" err="1" smtClean="0"/>
              <a:t>wk</a:t>
            </a:r>
            <a:r>
              <a:rPr lang="en-NZ" sz="1600" b="1" dirty="0" smtClean="0"/>
              <a:t>, Spirits &lt;1/</a:t>
            </a:r>
            <a:r>
              <a:rPr lang="en-NZ" sz="1600" b="1" dirty="0" err="1" smtClean="0"/>
              <a:t>wk</a:t>
            </a:r>
            <a:endParaRPr lang="en-NZ" sz="1600" b="1" dirty="0" smtClean="0"/>
          </a:p>
          <a:p>
            <a:pPr eaLnBrk="1" hangingPunct="1">
              <a:lnSpc>
                <a:spcPct val="150000"/>
              </a:lnSpc>
            </a:pPr>
            <a:r>
              <a:rPr lang="en-NZ" sz="1600" b="1" dirty="0" err="1" smtClean="0"/>
              <a:t>Cancers+Etoh</a:t>
            </a:r>
            <a:r>
              <a:rPr lang="en-NZ" sz="1600" b="1" dirty="0" smtClean="0"/>
              <a:t> wine 0.8-0.9, beer/cider 1.2</a:t>
            </a:r>
          </a:p>
          <a:p>
            <a:pPr eaLnBrk="1" hangingPunct="1">
              <a:lnSpc>
                <a:spcPct val="150000"/>
              </a:lnSpc>
            </a:pPr>
            <a:r>
              <a:rPr lang="en-NZ" sz="1600" b="1" dirty="0" smtClean="0"/>
              <a:t>Waist &lt;87cm</a:t>
            </a:r>
            <a:r>
              <a:rPr lang="en-NZ" sz="1600" b="1" dirty="0"/>
              <a:t> </a:t>
            </a:r>
            <a:r>
              <a:rPr lang="en-NZ" sz="1600" b="1" dirty="0" smtClean="0"/>
              <a:t>(versus &gt;103 = 3x)</a:t>
            </a:r>
          </a:p>
          <a:p>
            <a:pPr eaLnBrk="1" hangingPunct="1">
              <a:lnSpc>
                <a:spcPct val="150000"/>
              </a:lnSpc>
            </a:pPr>
            <a:endParaRPr lang="en-NZ" sz="1600" b="1" dirty="0" smtClean="0"/>
          </a:p>
          <a:p>
            <a:pPr eaLnBrk="1" hangingPunct="1">
              <a:lnSpc>
                <a:spcPct val="150000"/>
              </a:lnSpc>
            </a:pPr>
            <a:endParaRPr lang="en-NZ" sz="1600" b="1" dirty="0" smtClean="0"/>
          </a:p>
          <a:p>
            <a:pPr eaLnBrk="1" hangingPunct="1">
              <a:lnSpc>
                <a:spcPct val="200000"/>
              </a:lnSpc>
            </a:pPr>
            <a:endParaRPr lang="en-NZ" sz="1800" b="1" dirty="0" smtClean="0"/>
          </a:p>
        </p:txBody>
      </p:sp>
      <p:sp>
        <p:nvSpPr>
          <p:cNvPr id="4" name="Rectangle 3"/>
          <p:cNvSpPr txBox="1">
            <a:spLocks noChangeArrowheads="1"/>
          </p:cNvSpPr>
          <p:nvPr/>
        </p:nvSpPr>
        <p:spPr bwMode="auto">
          <a:xfrm>
            <a:off x="432048" y="3789089"/>
            <a:ext cx="8964488"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lnSpc>
                <a:spcPct val="150000"/>
              </a:lnSpc>
            </a:pPr>
            <a:r>
              <a:rPr lang="en-NZ" sz="1400" b="1" kern="0" smtClean="0"/>
              <a:t>TV 0-1hr/day (1.5x 2-3, 2x 3-5 4x&gt;5hrs/day)</a:t>
            </a:r>
          </a:p>
          <a:p>
            <a:pPr eaLnBrk="1" hangingPunct="1">
              <a:lnSpc>
                <a:spcPct val="150000"/>
              </a:lnSpc>
            </a:pPr>
            <a:r>
              <a:rPr lang="en-NZ" sz="1400" b="1" kern="0" smtClean="0"/>
              <a:t>Avoid loneliness (2x), Social group (2x)</a:t>
            </a:r>
          </a:p>
          <a:p>
            <a:pPr eaLnBrk="1" hangingPunct="1">
              <a:lnSpc>
                <a:spcPct val="150000"/>
              </a:lnSpc>
            </a:pPr>
            <a:r>
              <a:rPr lang="en-NZ" sz="1400" b="1" kern="0" smtClean="0"/>
              <a:t>Enjoy activities(3x), stay happy (3x)</a:t>
            </a:r>
          </a:p>
          <a:p>
            <a:pPr eaLnBrk="1" hangingPunct="1">
              <a:lnSpc>
                <a:spcPct val="150000"/>
              </a:lnSpc>
            </a:pPr>
            <a:r>
              <a:rPr lang="en-NZ" sz="1400" b="1" kern="0" smtClean="0"/>
              <a:t>Boost your energy (3x daily tiredness)</a:t>
            </a:r>
          </a:p>
          <a:p>
            <a:pPr eaLnBrk="1" hangingPunct="1">
              <a:lnSpc>
                <a:spcPct val="150000"/>
              </a:lnSpc>
            </a:pPr>
            <a:r>
              <a:rPr lang="en-NZ" sz="1400" b="1" kern="0" smtClean="0"/>
              <a:t>Have a youthful face (4x older than age)</a:t>
            </a:r>
          </a:p>
          <a:p>
            <a:pPr eaLnBrk="1" hangingPunct="1">
              <a:lnSpc>
                <a:spcPct val="150000"/>
              </a:lnSpc>
            </a:pPr>
            <a:r>
              <a:rPr lang="en-NZ" sz="1400" b="1" kern="0" smtClean="0"/>
              <a:t>Keep up your mobile phone use (2x less use)</a:t>
            </a:r>
          </a:p>
          <a:p>
            <a:pPr eaLnBrk="1" hangingPunct="1">
              <a:lnSpc>
                <a:spcPct val="150000"/>
              </a:lnSpc>
            </a:pPr>
            <a:r>
              <a:rPr lang="en-NZ" sz="1400" b="1" kern="0" smtClean="0"/>
              <a:t>Don’t be a stickler for motorway speedlimits (2x)</a:t>
            </a:r>
          </a:p>
          <a:p>
            <a:pPr eaLnBrk="1" hangingPunct="1">
              <a:lnSpc>
                <a:spcPct val="150000"/>
              </a:lnSpc>
            </a:pPr>
            <a:r>
              <a:rPr lang="en-NZ" sz="1400" b="1" kern="0" smtClean="0"/>
              <a:t>Get outside in summer (4.5x not), usu block/hat</a:t>
            </a:r>
          </a:p>
          <a:p>
            <a:pPr eaLnBrk="1" hangingPunct="1">
              <a:lnSpc>
                <a:spcPct val="200000"/>
              </a:lnSpc>
            </a:pPr>
            <a:endParaRPr lang="en-NZ" sz="1400" b="1" kern="0" dirty="0" smtClean="0"/>
          </a:p>
        </p:txBody>
      </p:sp>
      <p:sp>
        <p:nvSpPr>
          <p:cNvPr id="5" name="Rectangle 3"/>
          <p:cNvSpPr txBox="1">
            <a:spLocks noChangeArrowheads="1"/>
          </p:cNvSpPr>
          <p:nvPr/>
        </p:nvSpPr>
        <p:spPr bwMode="auto">
          <a:xfrm>
            <a:off x="4824040" y="764753"/>
            <a:ext cx="831691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lnSpc>
                <a:spcPct val="200000"/>
              </a:lnSpc>
            </a:pPr>
            <a:r>
              <a:rPr lang="en-NZ" sz="1600" b="1" kern="0" smtClean="0"/>
              <a:t>Sleep 6-7hrs/night avoiding &gt;&gt;8hrs</a:t>
            </a:r>
          </a:p>
          <a:p>
            <a:pPr eaLnBrk="1" hangingPunct="1">
              <a:lnSpc>
                <a:spcPct val="200000"/>
              </a:lnSpc>
            </a:pPr>
            <a:r>
              <a:rPr lang="en-NZ" sz="1600" b="1" kern="0" smtClean="0"/>
              <a:t>Avoid regular siestas (3x never)</a:t>
            </a:r>
          </a:p>
          <a:p>
            <a:pPr eaLnBrk="1" hangingPunct="1">
              <a:lnSpc>
                <a:spcPct val="200000"/>
              </a:lnSpc>
            </a:pPr>
            <a:r>
              <a:rPr lang="en-NZ" sz="1600" b="1" kern="0" smtClean="0"/>
              <a:t>Bounce out of bed (2.5x)</a:t>
            </a:r>
          </a:p>
          <a:p>
            <a:pPr eaLnBrk="1" hangingPunct="1">
              <a:lnSpc>
                <a:spcPct val="200000"/>
              </a:lnSpc>
            </a:pPr>
            <a:endParaRPr lang="en-NZ" b="1" kern="0" smtClean="0"/>
          </a:p>
          <a:p>
            <a:pPr eaLnBrk="1" hangingPunct="1">
              <a:lnSpc>
                <a:spcPct val="200000"/>
              </a:lnSpc>
            </a:pPr>
            <a:endParaRPr lang="en-NZ" b="1" kern="0" dirty="0" smtClean="0"/>
          </a:p>
        </p:txBody>
      </p:sp>
    </p:spTree>
    <p:extLst>
      <p:ext uri="{BB962C8B-B14F-4D97-AF65-F5344CB8AC3E}">
        <p14:creationId xmlns:p14="http://schemas.microsoft.com/office/powerpoint/2010/main" val="3261631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AutoShape 2"/>
          <p:cNvSpPr>
            <a:spLocks noGrp="1" noChangeArrowheads="1"/>
          </p:cNvSpPr>
          <p:nvPr>
            <p:ph type="title"/>
          </p:nvPr>
        </p:nvSpPr>
        <p:spPr>
          <a:xfrm>
            <a:off x="539552" y="2852936"/>
            <a:ext cx="7924800" cy="1143000"/>
          </a:xfrm>
        </p:spPr>
        <p:txBody>
          <a:bodyPr/>
          <a:lstStyle/>
          <a:p>
            <a:pPr algn="ctr" eaLnBrk="1" hangingPunct="1"/>
            <a:r>
              <a:rPr lang="en-NZ" sz="3200" dirty="0"/>
              <a:t>UBBLE </a:t>
            </a:r>
            <a:r>
              <a:rPr lang="en-NZ" sz="3200" dirty="0" smtClean="0"/>
              <a:t/>
            </a:r>
            <a:br>
              <a:rPr lang="en-NZ" sz="3200" dirty="0" smtClean="0"/>
            </a:br>
            <a:r>
              <a:rPr lang="en-NZ" sz="3200" dirty="0" smtClean="0"/>
              <a:t>men </a:t>
            </a:r>
            <a:r>
              <a:rPr lang="en-NZ" sz="3200" dirty="0"/>
              <a:t/>
            </a:r>
            <a:br>
              <a:rPr lang="en-NZ" sz="3200" dirty="0"/>
            </a:br>
            <a:r>
              <a:rPr lang="en-NZ" sz="3200" dirty="0"/>
              <a:t>(the relative odds of dying </a:t>
            </a:r>
            <a:r>
              <a:rPr lang="en-NZ" sz="3200" dirty="0" smtClean="0"/>
              <a:t>over 5 years is </a:t>
            </a:r>
            <a:r>
              <a:rPr lang="en-NZ" sz="3200" dirty="0"/>
              <a:t>given next to the activity. </a:t>
            </a:r>
            <a:r>
              <a:rPr lang="en-NZ" sz="3200" dirty="0" err="1"/>
              <a:t>ie</a:t>
            </a:r>
            <a:r>
              <a:rPr lang="en-NZ" sz="3200" dirty="0"/>
              <a:t> 0.5 means half the risk, and 3  means 3 times the risk)</a:t>
            </a:r>
          </a:p>
        </p:txBody>
      </p:sp>
    </p:spTree>
    <p:extLst>
      <p:ext uri="{BB962C8B-B14F-4D97-AF65-F5344CB8AC3E}">
        <p14:creationId xmlns:p14="http://schemas.microsoft.com/office/powerpoint/2010/main" val="1087948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1" name="AutoShape 2"/>
          <p:cNvSpPr>
            <a:spLocks noGrp="1" noChangeArrowheads="1"/>
          </p:cNvSpPr>
          <p:nvPr>
            <p:ph type="title"/>
          </p:nvPr>
        </p:nvSpPr>
        <p:spPr/>
        <p:txBody>
          <a:bodyPr/>
          <a:lstStyle/>
          <a:p>
            <a:pPr eaLnBrk="1" hangingPunct="1"/>
            <a:r>
              <a:rPr lang="en-US" smtClean="0"/>
              <a:t>Stroke Prevention Lifestyle</a:t>
            </a:r>
          </a:p>
        </p:txBody>
      </p:sp>
      <p:sp>
        <p:nvSpPr>
          <p:cNvPr id="92162" name="Rectangle 3"/>
          <p:cNvSpPr>
            <a:spLocks noGrp="1" noChangeArrowheads="1"/>
          </p:cNvSpPr>
          <p:nvPr>
            <p:ph type="body" idx="1"/>
          </p:nvPr>
        </p:nvSpPr>
        <p:spPr>
          <a:xfrm>
            <a:off x="838200" y="2492375"/>
            <a:ext cx="8077200" cy="4267200"/>
          </a:xfrm>
        </p:spPr>
        <p:txBody>
          <a:bodyPr/>
          <a:lstStyle/>
          <a:p>
            <a:pPr defTabSz="1195388" eaLnBrk="1" hangingPunct="1">
              <a:lnSpc>
                <a:spcPct val="90000"/>
              </a:lnSpc>
              <a:buFont typeface="Wingdings" pitchFamily="2" charset="2"/>
              <a:buNone/>
              <a:tabLst>
                <a:tab pos="1657350" algn="l"/>
                <a:tab pos="2974975" algn="l"/>
                <a:tab pos="3549650" algn="l"/>
                <a:tab pos="6627813" algn="l"/>
              </a:tabLst>
            </a:pPr>
            <a:r>
              <a:rPr lang="en-US" sz="2000" b="1" smtClean="0"/>
              <a:t>9x Healthy			Advice	</a:t>
            </a:r>
          </a:p>
          <a:p>
            <a:pPr defTabSz="1195388" eaLnBrk="1" hangingPunct="1">
              <a:lnSpc>
                <a:spcPct val="90000"/>
              </a:lnSpc>
              <a:buFont typeface="Wingdings" pitchFamily="2" charset="2"/>
              <a:buNone/>
              <a:tabLst>
                <a:tab pos="1657350" algn="l"/>
                <a:tab pos="2974975" algn="l"/>
                <a:tab pos="3549650" algn="l"/>
                <a:tab pos="6627813" algn="l"/>
              </a:tabLst>
            </a:pPr>
            <a:r>
              <a:rPr lang="en-US" sz="2000" smtClean="0"/>
              <a:t>-------------------------------------------------------------------------------------</a:t>
            </a:r>
          </a:p>
          <a:p>
            <a:pPr defTabSz="1195388" eaLnBrk="1" hangingPunct="1">
              <a:buFont typeface="Arial" charset="0"/>
              <a:buAutoNum type="arabicPeriod"/>
              <a:tabLst>
                <a:tab pos="1657350" algn="l"/>
                <a:tab pos="2974975" algn="l"/>
                <a:tab pos="3549650" algn="l"/>
                <a:tab pos="6627813" algn="l"/>
              </a:tabLst>
            </a:pPr>
            <a:r>
              <a:rPr lang="en-US" sz="1800" smtClean="0"/>
              <a:t>Fruit/Veges  			5+ serves / day</a:t>
            </a:r>
          </a:p>
          <a:p>
            <a:pPr defTabSz="1195388" eaLnBrk="1" hangingPunct="1">
              <a:buFont typeface="Arial" charset="0"/>
              <a:buAutoNum type="arabicPeriod"/>
              <a:tabLst>
                <a:tab pos="1657350" algn="l"/>
                <a:tab pos="2974975" algn="l"/>
                <a:tab pos="3549650" algn="l"/>
                <a:tab pos="6627813" algn="l"/>
              </a:tabLst>
            </a:pPr>
            <a:r>
              <a:rPr lang="en-US" sz="1800" smtClean="0"/>
              <a:t>Flax seed			3 Tbspn/day</a:t>
            </a:r>
          </a:p>
          <a:p>
            <a:pPr defTabSz="1195388" eaLnBrk="1" hangingPunct="1">
              <a:buFont typeface="Arial" charset="0"/>
              <a:buAutoNum type="arabicPeriod"/>
              <a:tabLst>
                <a:tab pos="1657350" algn="l"/>
                <a:tab pos="2974975" algn="l"/>
                <a:tab pos="3549650" algn="l"/>
                <a:tab pos="6627813" algn="l"/>
              </a:tabLst>
            </a:pPr>
            <a:r>
              <a:rPr lang="en-US" sz="1800" smtClean="0"/>
              <a:t>Mediterranean diet</a:t>
            </a:r>
          </a:p>
          <a:p>
            <a:pPr lvl="1" defTabSz="1195388" eaLnBrk="1" hangingPunct="1">
              <a:tabLst>
                <a:tab pos="1657350" algn="l"/>
                <a:tab pos="2974975" algn="l"/>
                <a:tab pos="3549650" algn="l"/>
                <a:tab pos="6627813" algn="l"/>
              </a:tabLst>
            </a:pPr>
            <a:r>
              <a:rPr lang="en-US" sz="1400" smtClean="0"/>
              <a:t>Nuts			</a:t>
            </a:r>
            <a:r>
              <a:rPr lang="en-US" sz="1600" smtClean="0"/>
              <a:t>30gm/day</a:t>
            </a:r>
          </a:p>
          <a:p>
            <a:pPr lvl="1" defTabSz="1195388" eaLnBrk="1" hangingPunct="1">
              <a:tabLst>
                <a:tab pos="1657350" algn="l"/>
                <a:tab pos="2974975" algn="l"/>
                <a:tab pos="3549650" algn="l"/>
                <a:tab pos="6627813" algn="l"/>
              </a:tabLst>
            </a:pPr>
            <a:r>
              <a:rPr lang="en-US" sz="1400" smtClean="0"/>
              <a:t>Olive oil			</a:t>
            </a:r>
            <a:r>
              <a:rPr lang="en-US" sz="1600" smtClean="0"/>
              <a:t>4 Tbsn/day</a:t>
            </a:r>
          </a:p>
          <a:p>
            <a:pPr defTabSz="1195388" eaLnBrk="1" hangingPunct="1">
              <a:buFont typeface="Arial" charset="0"/>
              <a:buAutoNum type="arabicPeriod"/>
              <a:tabLst>
                <a:tab pos="1657350" algn="l"/>
                <a:tab pos="2974975" algn="l"/>
                <a:tab pos="3549650" algn="l"/>
                <a:tab pos="6627813" algn="l"/>
              </a:tabLst>
            </a:pPr>
            <a:r>
              <a:rPr lang="en-US" sz="1800" smtClean="0"/>
              <a:t>Exercise			30-60 mins puffing/sweating 5-6 x / week</a:t>
            </a:r>
          </a:p>
          <a:p>
            <a:pPr defTabSz="1195388" eaLnBrk="1" hangingPunct="1">
              <a:buFont typeface="Arial" charset="0"/>
              <a:buAutoNum type="arabicPeriod"/>
              <a:tabLst>
                <a:tab pos="1657350" algn="l"/>
                <a:tab pos="2974975" algn="l"/>
                <a:tab pos="3549650" algn="l"/>
                <a:tab pos="6627813" algn="l"/>
              </a:tabLst>
            </a:pPr>
            <a:r>
              <a:rPr lang="en-US" sz="1800" smtClean="0"/>
              <a:t>Weight loss			BMI 18.5-25.0, waist &lt;93cm (M), 79cm (F)</a:t>
            </a:r>
          </a:p>
          <a:p>
            <a:pPr defTabSz="1195388" eaLnBrk="1" hangingPunct="1">
              <a:buFont typeface="Arial" charset="0"/>
              <a:buAutoNum type="arabicPeriod"/>
              <a:tabLst>
                <a:tab pos="1657350" algn="l"/>
                <a:tab pos="2974975" algn="l"/>
                <a:tab pos="3549650" algn="l"/>
                <a:tab pos="6627813" algn="l"/>
              </a:tabLst>
            </a:pPr>
            <a:r>
              <a:rPr lang="en-US" sz="1800" smtClean="0">
                <a:sym typeface="Wingdings" pitchFamily="2" charset="2"/>
              </a:rPr>
              <a:t>Fish			3+ per week</a:t>
            </a:r>
          </a:p>
          <a:p>
            <a:pPr defTabSz="1195388" eaLnBrk="1" hangingPunct="1">
              <a:buFont typeface="Arial" charset="0"/>
              <a:buAutoNum type="arabicPeriod"/>
              <a:tabLst>
                <a:tab pos="1657350" algn="l"/>
                <a:tab pos="2974975" algn="l"/>
                <a:tab pos="3549650" algn="l"/>
                <a:tab pos="6627813" algn="l"/>
              </a:tabLst>
            </a:pPr>
            <a:r>
              <a:rPr lang="en-US" sz="1800" smtClean="0"/>
              <a:t>Dark Chocolate		1-2 squares/day</a:t>
            </a:r>
          </a:p>
          <a:p>
            <a:pPr defTabSz="1195388" eaLnBrk="1" hangingPunct="1">
              <a:buFont typeface="Arial" charset="0"/>
              <a:buAutoNum type="arabicPeriod"/>
              <a:tabLst>
                <a:tab pos="1657350" algn="l"/>
                <a:tab pos="2974975" algn="l"/>
                <a:tab pos="3549650" algn="l"/>
                <a:tab pos="6627813" algn="l"/>
              </a:tabLst>
            </a:pPr>
            <a:r>
              <a:rPr lang="en-US" sz="1800" smtClean="0"/>
              <a:t>Potassium 			120mM/day	</a:t>
            </a:r>
          </a:p>
          <a:p>
            <a:pPr defTabSz="1195388" eaLnBrk="1" hangingPunct="1">
              <a:buFont typeface="Arial" charset="0"/>
              <a:buAutoNum type="arabicPeriod"/>
              <a:tabLst>
                <a:tab pos="1657350" algn="l"/>
                <a:tab pos="2974975" algn="l"/>
                <a:tab pos="3549650" algn="l"/>
                <a:tab pos="6627813" algn="l"/>
              </a:tabLst>
            </a:pPr>
            <a:r>
              <a:rPr lang="en-US" sz="1800" smtClean="0"/>
              <a:t>Alcohol 			100ml (F) – 150ml wine (M) / day</a:t>
            </a:r>
            <a:r>
              <a:rPr lang="en-US" sz="1800" smtClean="0">
                <a:sym typeface="Wingdings" pitchFamily="2" charset="2"/>
              </a:rPr>
              <a:t> </a:t>
            </a:r>
          </a:p>
          <a:p>
            <a:pPr defTabSz="1195388" eaLnBrk="1" hangingPunct="1">
              <a:lnSpc>
                <a:spcPct val="90000"/>
              </a:lnSpc>
              <a:buFont typeface="Wingdings" pitchFamily="2" charset="2"/>
              <a:buNone/>
              <a:tabLst>
                <a:tab pos="1657350" algn="l"/>
                <a:tab pos="2974975" algn="l"/>
                <a:tab pos="3549650" algn="l"/>
                <a:tab pos="6627813" algn="l"/>
              </a:tabLst>
            </a:pPr>
            <a:endParaRPr lang="en-US" sz="1800" smtClean="0">
              <a:sym typeface="Wingdings" pitchFamily="2" charset="2"/>
            </a:endParaRPr>
          </a:p>
          <a:p>
            <a:pPr defTabSz="1195388" eaLnBrk="1" hangingPunct="1">
              <a:lnSpc>
                <a:spcPct val="90000"/>
              </a:lnSpc>
              <a:buFont typeface="Wingdings" pitchFamily="2" charset="2"/>
              <a:buNone/>
              <a:tabLst>
                <a:tab pos="1657350" algn="l"/>
                <a:tab pos="2974975" algn="l"/>
                <a:tab pos="3549650" algn="l"/>
                <a:tab pos="6627813" algn="l"/>
              </a:tabLst>
            </a:pPr>
            <a:endParaRPr lang="en-US" sz="2000" b="1" smtClean="0"/>
          </a:p>
          <a:p>
            <a:pPr defTabSz="1195388" eaLnBrk="1" hangingPunct="1">
              <a:lnSpc>
                <a:spcPct val="90000"/>
              </a:lnSpc>
              <a:buFont typeface="Wingdings" pitchFamily="2" charset="2"/>
              <a:buNone/>
              <a:tabLst>
                <a:tab pos="1657350" algn="l"/>
                <a:tab pos="2974975" algn="l"/>
                <a:tab pos="3549650" algn="l"/>
                <a:tab pos="6627813" algn="l"/>
              </a:tabLst>
            </a:pPr>
            <a:r>
              <a:rPr lang="en-US" sz="2000" b="1" smtClean="0"/>
              <a:t>     </a:t>
            </a:r>
            <a:endParaRPr lang="en-US" sz="2000" smtClean="0"/>
          </a:p>
          <a:p>
            <a:pPr lvl="1" defTabSz="1195388" eaLnBrk="1" hangingPunct="1">
              <a:lnSpc>
                <a:spcPct val="90000"/>
              </a:lnSpc>
              <a:buFontTx/>
              <a:buNone/>
              <a:tabLst>
                <a:tab pos="1657350" algn="l"/>
                <a:tab pos="2974975" algn="l"/>
                <a:tab pos="3549650" algn="l"/>
                <a:tab pos="6627813" algn="l"/>
              </a:tabLst>
            </a:pPr>
            <a:endParaRPr lang="en-US" sz="2800" smtClean="0"/>
          </a:p>
          <a:p>
            <a:pPr lvl="1" defTabSz="1195388" eaLnBrk="1" hangingPunct="1">
              <a:lnSpc>
                <a:spcPct val="90000"/>
              </a:lnSpc>
              <a:buFontTx/>
              <a:buNone/>
              <a:tabLst>
                <a:tab pos="1657350" algn="l"/>
                <a:tab pos="2974975" algn="l"/>
                <a:tab pos="3549650" algn="l"/>
                <a:tab pos="6627813" algn="l"/>
              </a:tabLst>
            </a:pPr>
            <a:endParaRPr lang="en-US" sz="2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AutoShape 2"/>
          <p:cNvSpPr>
            <a:spLocks noGrp="1" noChangeArrowheads="1"/>
          </p:cNvSpPr>
          <p:nvPr>
            <p:ph type="title"/>
          </p:nvPr>
        </p:nvSpPr>
        <p:spPr>
          <a:xfrm>
            <a:off x="575122" y="-171400"/>
            <a:ext cx="7924800" cy="1143000"/>
          </a:xfrm>
        </p:spPr>
        <p:txBody>
          <a:bodyPr/>
          <a:lstStyle/>
          <a:p>
            <a:pPr eaLnBrk="1" hangingPunct="1"/>
            <a:r>
              <a:rPr lang="en-NZ" sz="3200" dirty="0"/>
              <a:t>UBBLE </a:t>
            </a:r>
            <a:r>
              <a:rPr lang="en-NZ" sz="3200" dirty="0" smtClean="0"/>
              <a:t>healthy men all cause-mortality</a:t>
            </a:r>
          </a:p>
        </p:txBody>
      </p:sp>
      <p:sp>
        <p:nvSpPr>
          <p:cNvPr id="58370" name="Rectangle 3"/>
          <p:cNvSpPr>
            <a:spLocks noGrp="1" noChangeArrowheads="1"/>
          </p:cNvSpPr>
          <p:nvPr>
            <p:ph type="body" idx="1"/>
          </p:nvPr>
        </p:nvSpPr>
        <p:spPr>
          <a:xfrm>
            <a:off x="144016" y="1196801"/>
            <a:ext cx="8964488" cy="1008063"/>
          </a:xfrm>
        </p:spPr>
        <p:txBody>
          <a:bodyPr/>
          <a:lstStyle/>
          <a:p>
            <a:pPr eaLnBrk="1" hangingPunct="1">
              <a:lnSpc>
                <a:spcPct val="150000"/>
              </a:lnSpc>
            </a:pPr>
            <a:r>
              <a:rPr lang="en-NZ" sz="1400" b="1" dirty="0" smtClean="0"/>
              <a:t>Top 10 risks are smoking related – STOP</a:t>
            </a:r>
          </a:p>
          <a:p>
            <a:pPr eaLnBrk="1" hangingPunct="1">
              <a:lnSpc>
                <a:spcPct val="150000"/>
              </a:lnSpc>
            </a:pPr>
            <a:r>
              <a:rPr lang="en-NZ" sz="1400" b="1" dirty="0" smtClean="0"/>
              <a:t>Weak grip strength 3x (not for women)</a:t>
            </a:r>
          </a:p>
          <a:p>
            <a:pPr eaLnBrk="1" hangingPunct="1">
              <a:lnSpc>
                <a:spcPct val="150000"/>
              </a:lnSpc>
            </a:pPr>
            <a:r>
              <a:rPr lang="en-NZ" sz="1400" b="1" dirty="0" smtClean="0"/>
              <a:t>Exercise 0.5</a:t>
            </a:r>
          </a:p>
          <a:p>
            <a:pPr eaLnBrk="1" hangingPunct="1">
              <a:lnSpc>
                <a:spcPct val="150000"/>
              </a:lnSpc>
            </a:pPr>
            <a:r>
              <a:rPr lang="en-NZ" sz="1400" b="1" dirty="0" smtClean="0"/>
              <a:t>Be fully employed 36-50hrs, don’t retire young</a:t>
            </a:r>
          </a:p>
          <a:p>
            <a:pPr eaLnBrk="1" hangingPunct="1">
              <a:lnSpc>
                <a:spcPct val="150000"/>
              </a:lnSpc>
            </a:pPr>
            <a:r>
              <a:rPr lang="en-NZ" sz="1400" b="1" dirty="0"/>
              <a:t>Rich 0.5, house (0.2-0.5), 2+ cars (0.25 x none)</a:t>
            </a:r>
          </a:p>
          <a:p>
            <a:pPr marL="0" indent="0" eaLnBrk="1" hangingPunct="1">
              <a:lnSpc>
                <a:spcPct val="150000"/>
              </a:lnSpc>
              <a:buNone/>
            </a:pPr>
            <a:endParaRPr lang="en-NZ" sz="1400" b="1" dirty="0" smtClean="0"/>
          </a:p>
          <a:p>
            <a:pPr eaLnBrk="1" hangingPunct="1">
              <a:lnSpc>
                <a:spcPct val="150000"/>
              </a:lnSpc>
            </a:pPr>
            <a:endParaRPr lang="en-NZ" sz="1400" b="1" dirty="0" smtClean="0"/>
          </a:p>
          <a:p>
            <a:pPr eaLnBrk="1" hangingPunct="1">
              <a:lnSpc>
                <a:spcPct val="200000"/>
              </a:lnSpc>
            </a:pPr>
            <a:endParaRPr lang="en-NZ" sz="1400" b="1" dirty="0" smtClean="0"/>
          </a:p>
        </p:txBody>
      </p:sp>
      <p:sp>
        <p:nvSpPr>
          <p:cNvPr id="4" name="Rectangle 3"/>
          <p:cNvSpPr txBox="1">
            <a:spLocks noChangeArrowheads="1"/>
          </p:cNvSpPr>
          <p:nvPr/>
        </p:nvSpPr>
        <p:spPr bwMode="auto">
          <a:xfrm>
            <a:off x="179512" y="3069009"/>
            <a:ext cx="8316912"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lnSpc>
                <a:spcPct val="200000"/>
              </a:lnSpc>
            </a:pPr>
            <a:r>
              <a:rPr lang="en-NZ" sz="1400" b="1" kern="0" dirty="0" smtClean="0"/>
              <a:t>Walk for pleasure &gt; 3hrs, 1-10 x/fortnight</a:t>
            </a:r>
          </a:p>
          <a:p>
            <a:pPr eaLnBrk="1" hangingPunct="1">
              <a:lnSpc>
                <a:spcPct val="200000"/>
              </a:lnSpc>
            </a:pPr>
            <a:r>
              <a:rPr lang="en-NZ" sz="1400" b="1" kern="0" dirty="0" smtClean="0"/>
              <a:t>Vigorous exercise 2-3d/</a:t>
            </a:r>
            <a:r>
              <a:rPr lang="en-NZ" sz="1400" b="1" kern="0" dirty="0" err="1" smtClean="0"/>
              <a:t>wk</a:t>
            </a:r>
            <a:r>
              <a:rPr lang="en-NZ" sz="1400" b="1" kern="0" dirty="0" smtClean="0"/>
              <a:t> 30-60m or &gt;3hr</a:t>
            </a:r>
          </a:p>
          <a:p>
            <a:pPr eaLnBrk="1" hangingPunct="1">
              <a:lnSpc>
                <a:spcPct val="200000"/>
              </a:lnSpc>
            </a:pPr>
            <a:r>
              <a:rPr lang="en-NZ" sz="1400" b="1" kern="0" dirty="0" smtClean="0"/>
              <a:t>Sleep 6-7hrs/night, avoid &gt;&gt;8hrs</a:t>
            </a:r>
          </a:p>
          <a:p>
            <a:pPr eaLnBrk="1" hangingPunct="1">
              <a:lnSpc>
                <a:spcPct val="200000"/>
              </a:lnSpc>
            </a:pPr>
            <a:r>
              <a:rPr lang="en-NZ" sz="1400" b="1" kern="0" dirty="0" smtClean="0"/>
              <a:t>Avoid regular siestas</a:t>
            </a:r>
          </a:p>
          <a:p>
            <a:pPr eaLnBrk="1" hangingPunct="1">
              <a:lnSpc>
                <a:spcPct val="200000"/>
              </a:lnSpc>
            </a:pPr>
            <a:r>
              <a:rPr lang="en-NZ" sz="1400" b="1" kern="0" dirty="0" smtClean="0"/>
              <a:t>Bounce out of bed in mornings</a:t>
            </a:r>
          </a:p>
          <a:p>
            <a:pPr eaLnBrk="1" hangingPunct="1">
              <a:lnSpc>
                <a:spcPct val="200000"/>
              </a:lnSpc>
            </a:pPr>
            <a:r>
              <a:rPr lang="en-NZ" sz="1400" b="1" kern="0" dirty="0" smtClean="0"/>
              <a:t>Full of energy (mostly exhausted 3-4x)</a:t>
            </a:r>
          </a:p>
          <a:p>
            <a:pPr eaLnBrk="1" hangingPunct="1">
              <a:lnSpc>
                <a:spcPct val="150000"/>
              </a:lnSpc>
            </a:pPr>
            <a:r>
              <a:rPr lang="en-NZ" sz="1400" b="1" kern="0" dirty="0"/>
              <a:t>Look younger than your age (2x look older)</a:t>
            </a:r>
          </a:p>
          <a:p>
            <a:pPr eaLnBrk="1" hangingPunct="1">
              <a:lnSpc>
                <a:spcPct val="200000"/>
              </a:lnSpc>
            </a:pPr>
            <a:endParaRPr lang="en-NZ" sz="1400" b="1" kern="0" dirty="0"/>
          </a:p>
        </p:txBody>
      </p:sp>
      <p:sp>
        <p:nvSpPr>
          <p:cNvPr id="5" name="Rectangle 3"/>
          <p:cNvSpPr txBox="1">
            <a:spLocks noChangeArrowheads="1"/>
          </p:cNvSpPr>
          <p:nvPr/>
        </p:nvSpPr>
        <p:spPr bwMode="auto">
          <a:xfrm>
            <a:off x="4608512" y="1196801"/>
            <a:ext cx="8964488"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lnSpc>
                <a:spcPct val="150000"/>
              </a:lnSpc>
            </a:pPr>
            <a:r>
              <a:rPr lang="en-NZ" sz="1400" b="1" kern="0" dirty="0" smtClean="0"/>
              <a:t>Fish 1-4x/</a:t>
            </a:r>
            <a:r>
              <a:rPr lang="en-NZ" sz="1400" b="1" kern="0" dirty="0" err="1" smtClean="0"/>
              <a:t>wk</a:t>
            </a:r>
            <a:r>
              <a:rPr lang="en-NZ" sz="1400" b="1" kern="0" dirty="0" smtClean="0"/>
              <a:t> (none 1.4, daily 1.6)</a:t>
            </a:r>
          </a:p>
          <a:p>
            <a:pPr eaLnBrk="1" hangingPunct="1">
              <a:lnSpc>
                <a:spcPct val="150000"/>
              </a:lnSpc>
            </a:pPr>
            <a:r>
              <a:rPr lang="en-NZ" sz="1400" b="1" kern="0" dirty="0" smtClean="0"/>
              <a:t>Poultry 1-4x/</a:t>
            </a:r>
            <a:r>
              <a:rPr lang="en-NZ" sz="1400" b="1" kern="0" dirty="0" err="1" smtClean="0"/>
              <a:t>wk</a:t>
            </a:r>
            <a:r>
              <a:rPr lang="en-NZ" sz="1400" b="1" kern="0" dirty="0" smtClean="0"/>
              <a:t> (&lt;1 1.3x, daily 1.7)</a:t>
            </a:r>
          </a:p>
          <a:p>
            <a:pPr eaLnBrk="1" hangingPunct="1">
              <a:lnSpc>
                <a:spcPct val="150000"/>
              </a:lnSpc>
            </a:pPr>
            <a:r>
              <a:rPr lang="en-NZ" sz="1400" b="1" kern="0" dirty="0" smtClean="0"/>
              <a:t>Beef 0-1x/</a:t>
            </a:r>
            <a:r>
              <a:rPr lang="en-NZ" sz="1400" b="1" kern="0" dirty="0" err="1" smtClean="0"/>
              <a:t>wk</a:t>
            </a:r>
            <a:r>
              <a:rPr lang="en-NZ" sz="1400" b="1" kern="0" dirty="0" smtClean="0"/>
              <a:t> (2-3x 1.3, &gt;5x 2.5)</a:t>
            </a:r>
          </a:p>
          <a:p>
            <a:pPr eaLnBrk="1" hangingPunct="1">
              <a:lnSpc>
                <a:spcPct val="150000"/>
              </a:lnSpc>
            </a:pPr>
            <a:r>
              <a:rPr lang="en-NZ" sz="1400" b="1" kern="0" dirty="0" smtClean="0"/>
              <a:t>Lamb  &lt;1x/</a:t>
            </a:r>
            <a:r>
              <a:rPr lang="en-NZ" sz="1400" b="1" kern="0" dirty="0" err="1" smtClean="0"/>
              <a:t>wk</a:t>
            </a:r>
            <a:r>
              <a:rPr lang="en-NZ" sz="1400" b="1" kern="0" dirty="0" smtClean="0"/>
              <a:t> (&gt;2x/</a:t>
            </a:r>
            <a:r>
              <a:rPr lang="en-NZ" sz="1400" b="1" kern="0" dirty="0" err="1" smtClean="0"/>
              <a:t>wk</a:t>
            </a:r>
            <a:r>
              <a:rPr lang="en-NZ" sz="1400" b="1" kern="0" dirty="0" smtClean="0"/>
              <a:t> 1.5)</a:t>
            </a:r>
          </a:p>
          <a:p>
            <a:pPr eaLnBrk="1" hangingPunct="1">
              <a:lnSpc>
                <a:spcPct val="150000"/>
              </a:lnSpc>
            </a:pPr>
            <a:r>
              <a:rPr lang="en-NZ" sz="1400" b="1" kern="0" dirty="0" smtClean="0"/>
              <a:t>Cheese have it, none = 1.4</a:t>
            </a:r>
          </a:p>
          <a:p>
            <a:pPr eaLnBrk="1" hangingPunct="1">
              <a:lnSpc>
                <a:spcPct val="150000"/>
              </a:lnSpc>
            </a:pPr>
            <a:r>
              <a:rPr lang="en-NZ" sz="1400" b="1" kern="0" dirty="0" smtClean="0"/>
              <a:t>Pork &lt;1x/</a:t>
            </a:r>
            <a:r>
              <a:rPr lang="en-NZ" sz="1400" b="1" kern="0" dirty="0" err="1" smtClean="0"/>
              <a:t>wk</a:t>
            </a:r>
            <a:r>
              <a:rPr lang="en-NZ" sz="1400" b="1" kern="0" dirty="0" smtClean="0"/>
              <a:t>, huge increase 5+/</a:t>
            </a:r>
            <a:r>
              <a:rPr lang="en-NZ" sz="1400" b="1" kern="0" dirty="0" err="1" smtClean="0"/>
              <a:t>wk</a:t>
            </a:r>
            <a:r>
              <a:rPr lang="en-NZ" sz="1400" b="1" kern="0" dirty="0" smtClean="0"/>
              <a:t> = 3.5</a:t>
            </a:r>
          </a:p>
          <a:p>
            <a:pPr eaLnBrk="1" hangingPunct="1">
              <a:lnSpc>
                <a:spcPct val="150000"/>
              </a:lnSpc>
            </a:pPr>
            <a:r>
              <a:rPr lang="en-NZ" sz="1400" b="1" kern="0" dirty="0" smtClean="0"/>
              <a:t>Processed meats &lt;1x/</a:t>
            </a:r>
            <a:r>
              <a:rPr lang="en-NZ" sz="1400" b="1" kern="0" dirty="0" err="1" smtClean="0"/>
              <a:t>wk</a:t>
            </a:r>
            <a:r>
              <a:rPr lang="en-NZ" sz="1400" b="1" kern="0" dirty="0" smtClean="0"/>
              <a:t> (2x daily)</a:t>
            </a:r>
            <a:endParaRPr lang="en-NZ" sz="1400" b="1" kern="0" dirty="0"/>
          </a:p>
        </p:txBody>
      </p:sp>
      <p:sp>
        <p:nvSpPr>
          <p:cNvPr id="6" name="Rectangle 3"/>
          <p:cNvSpPr txBox="1">
            <a:spLocks noChangeArrowheads="1"/>
          </p:cNvSpPr>
          <p:nvPr/>
        </p:nvSpPr>
        <p:spPr bwMode="auto">
          <a:xfrm>
            <a:off x="4608512" y="4221137"/>
            <a:ext cx="8964488"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NZ" sz="1400" b="1" kern="0" dirty="0" smtClean="0"/>
              <a:t>Do not avoid motorways, </a:t>
            </a:r>
          </a:p>
          <a:p>
            <a:pPr eaLnBrk="1" hangingPunct="1"/>
            <a:r>
              <a:rPr lang="en-NZ" sz="1400" b="1" kern="0" dirty="0" smtClean="0"/>
              <a:t>+ sometimes speed          </a:t>
            </a:r>
          </a:p>
          <a:p>
            <a:pPr eaLnBrk="1" hangingPunct="1"/>
            <a:r>
              <a:rPr lang="en-NZ" sz="1400" b="1" kern="0" dirty="0" smtClean="0"/>
              <a:t>Red wine 3-4day/</a:t>
            </a:r>
            <a:r>
              <a:rPr lang="en-NZ" sz="1400" b="1" kern="0" dirty="0" err="1" smtClean="0"/>
              <a:t>wk</a:t>
            </a:r>
            <a:r>
              <a:rPr lang="en-NZ" sz="1400" b="1" kern="0" dirty="0" smtClean="0"/>
              <a:t>, with meal, 3-6/</a:t>
            </a:r>
            <a:r>
              <a:rPr lang="en-NZ" sz="1400" b="1" kern="0" dirty="0" err="1" smtClean="0"/>
              <a:t>wk</a:t>
            </a:r>
            <a:r>
              <a:rPr lang="en-NZ" sz="1400" b="1" kern="0" dirty="0" smtClean="0"/>
              <a:t>  0.3     </a:t>
            </a:r>
          </a:p>
          <a:p>
            <a:pPr eaLnBrk="1" hangingPunct="1"/>
            <a:r>
              <a:rPr lang="en-NZ" sz="1400" b="1" kern="0" dirty="0" smtClean="0"/>
              <a:t>Avoid 5+ hrs TV/day (0-1hrs best)</a:t>
            </a:r>
          </a:p>
          <a:p>
            <a:pPr eaLnBrk="1" hangingPunct="1">
              <a:lnSpc>
                <a:spcPct val="150000"/>
              </a:lnSpc>
            </a:pPr>
            <a:r>
              <a:rPr lang="en-NZ" sz="1400" b="1" kern="0" dirty="0" smtClean="0"/>
              <a:t>Outdoors sun, </a:t>
            </a:r>
            <a:r>
              <a:rPr lang="en-NZ" sz="1400" b="1" kern="0" dirty="0" err="1" smtClean="0"/>
              <a:t>usu</a:t>
            </a:r>
            <a:r>
              <a:rPr lang="en-NZ" sz="1400" b="1" kern="0" dirty="0" smtClean="0"/>
              <a:t> (not always) protected</a:t>
            </a:r>
          </a:p>
          <a:p>
            <a:pPr eaLnBrk="1" hangingPunct="1">
              <a:lnSpc>
                <a:spcPct val="150000"/>
              </a:lnSpc>
            </a:pPr>
            <a:r>
              <a:rPr lang="en-NZ" sz="1400" b="1" kern="0" dirty="0"/>
              <a:t>Stay engaged </a:t>
            </a:r>
            <a:r>
              <a:rPr lang="en-NZ" sz="1400" b="1" kern="0" dirty="0" smtClean="0"/>
              <a:t>/ happy (mostly unhappy</a:t>
            </a:r>
            <a:r>
              <a:rPr lang="en-NZ" sz="1400" b="1" kern="0" dirty="0"/>
              <a:t> 2-2.5x </a:t>
            </a:r>
            <a:r>
              <a:rPr lang="en-NZ" sz="1400" b="1" kern="0" dirty="0" smtClean="0"/>
              <a:t>)</a:t>
            </a:r>
            <a:endParaRPr lang="en-NZ" sz="1400" b="1" kern="0" dirty="0"/>
          </a:p>
          <a:p>
            <a:pPr marL="0" indent="0" eaLnBrk="1" hangingPunct="1">
              <a:lnSpc>
                <a:spcPct val="150000"/>
              </a:lnSpc>
              <a:buNone/>
            </a:pPr>
            <a:endParaRPr lang="en-NZ" sz="1400" b="1" kern="0" dirty="0" smtClean="0"/>
          </a:p>
        </p:txBody>
      </p:sp>
    </p:spTree>
    <p:extLst>
      <p:ext uri="{BB962C8B-B14F-4D97-AF65-F5344CB8AC3E}">
        <p14:creationId xmlns:p14="http://schemas.microsoft.com/office/powerpoint/2010/main" val="371972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AutoShape 2"/>
          <p:cNvSpPr>
            <a:spLocks noGrp="1" noChangeArrowheads="1"/>
          </p:cNvSpPr>
          <p:nvPr>
            <p:ph type="title"/>
          </p:nvPr>
        </p:nvSpPr>
        <p:spPr>
          <a:xfrm>
            <a:off x="755650" y="-459383"/>
            <a:ext cx="7924800" cy="1143000"/>
          </a:xfrm>
        </p:spPr>
        <p:txBody>
          <a:bodyPr/>
          <a:lstStyle/>
          <a:p>
            <a:pPr eaLnBrk="1" hangingPunct="1"/>
            <a:r>
              <a:rPr lang="en-NZ" sz="3200" dirty="0"/>
              <a:t>UBBLE healthy men all cause-mortality</a:t>
            </a:r>
            <a:endParaRPr lang="en-NZ" sz="3200" dirty="0" smtClean="0"/>
          </a:p>
        </p:txBody>
      </p:sp>
      <p:sp>
        <p:nvSpPr>
          <p:cNvPr id="58370" name="Rectangle 3"/>
          <p:cNvSpPr>
            <a:spLocks noGrp="1" noChangeArrowheads="1"/>
          </p:cNvSpPr>
          <p:nvPr>
            <p:ph type="body" idx="1"/>
          </p:nvPr>
        </p:nvSpPr>
        <p:spPr>
          <a:xfrm>
            <a:off x="107504" y="692745"/>
            <a:ext cx="8877966" cy="1008063"/>
          </a:xfrm>
        </p:spPr>
        <p:txBody>
          <a:bodyPr/>
          <a:lstStyle/>
          <a:p>
            <a:pPr eaLnBrk="1" hangingPunct="1">
              <a:lnSpc>
                <a:spcPct val="150000"/>
              </a:lnSpc>
            </a:pPr>
            <a:r>
              <a:rPr lang="en-NZ" sz="1600" b="1" dirty="0" smtClean="0"/>
              <a:t>Live with &gt;4 in house (3.3x younger only)</a:t>
            </a:r>
          </a:p>
          <a:p>
            <a:pPr eaLnBrk="1" hangingPunct="1">
              <a:lnSpc>
                <a:spcPct val="150000"/>
              </a:lnSpc>
            </a:pPr>
            <a:r>
              <a:rPr lang="en-NZ" sz="1600" b="1" dirty="0" smtClean="0"/>
              <a:t>BP  ?122-142 / &gt;73</a:t>
            </a:r>
          </a:p>
          <a:p>
            <a:pPr eaLnBrk="1" hangingPunct="1">
              <a:lnSpc>
                <a:spcPct val="150000"/>
              </a:lnSpc>
            </a:pPr>
            <a:r>
              <a:rPr lang="en-NZ" sz="1600" b="1" dirty="0" smtClean="0"/>
              <a:t>BMI &lt;23.6 (age &lt;54) &lt;31 (age &lt;70)</a:t>
            </a:r>
          </a:p>
          <a:p>
            <a:pPr eaLnBrk="1" hangingPunct="1">
              <a:lnSpc>
                <a:spcPct val="200000"/>
              </a:lnSpc>
            </a:pPr>
            <a:r>
              <a:rPr lang="en-NZ" sz="1600" b="1" dirty="0"/>
              <a:t>Waist 78-97 </a:t>
            </a:r>
            <a:r>
              <a:rPr lang="en-NZ" sz="1600" b="1" dirty="0" smtClean="0"/>
              <a:t>(&gt;103cm 5x</a:t>
            </a:r>
            <a:r>
              <a:rPr lang="en-NZ" sz="1600" b="1" dirty="0"/>
              <a:t>),  Hip 96-101cm </a:t>
            </a:r>
            <a:r>
              <a:rPr lang="en-NZ" sz="1600" b="1" dirty="0" smtClean="0"/>
              <a:t>(2.6x</a:t>
            </a:r>
            <a:r>
              <a:rPr lang="en-NZ" sz="1600" b="1" dirty="0"/>
              <a:t>)</a:t>
            </a:r>
          </a:p>
          <a:p>
            <a:pPr eaLnBrk="1" hangingPunct="1">
              <a:lnSpc>
                <a:spcPct val="200000"/>
              </a:lnSpc>
            </a:pPr>
            <a:r>
              <a:rPr lang="en-NZ" sz="1600" b="1" dirty="0"/>
              <a:t>Pulse&lt;60/minute (&gt;80 = 2x) </a:t>
            </a:r>
          </a:p>
          <a:p>
            <a:pPr eaLnBrk="1" hangingPunct="1">
              <a:lnSpc>
                <a:spcPct val="150000"/>
              </a:lnSpc>
            </a:pPr>
            <a:endParaRPr lang="en-NZ" sz="1400" b="1" dirty="0" smtClean="0"/>
          </a:p>
          <a:p>
            <a:pPr eaLnBrk="1" hangingPunct="1">
              <a:lnSpc>
                <a:spcPct val="150000"/>
              </a:lnSpc>
            </a:pPr>
            <a:endParaRPr lang="en-NZ" sz="1400" b="1" dirty="0" smtClean="0"/>
          </a:p>
          <a:p>
            <a:pPr eaLnBrk="1" hangingPunct="1">
              <a:lnSpc>
                <a:spcPct val="150000"/>
              </a:lnSpc>
            </a:pPr>
            <a:endParaRPr lang="en-NZ" sz="1400" b="1" dirty="0" smtClean="0"/>
          </a:p>
        </p:txBody>
      </p:sp>
      <p:sp>
        <p:nvSpPr>
          <p:cNvPr id="4" name="Rectangle 3"/>
          <p:cNvSpPr txBox="1">
            <a:spLocks noChangeArrowheads="1"/>
          </p:cNvSpPr>
          <p:nvPr/>
        </p:nvSpPr>
        <p:spPr bwMode="auto">
          <a:xfrm>
            <a:off x="107504" y="2708969"/>
            <a:ext cx="8964488"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lnSpc>
                <a:spcPct val="200000"/>
              </a:lnSpc>
            </a:pPr>
            <a:r>
              <a:rPr lang="en-NZ" sz="1600" b="1" kern="0" dirty="0" smtClean="0"/>
              <a:t>Spreads rarely olive oil based &gt; butter (1.5-2x)</a:t>
            </a:r>
          </a:p>
          <a:p>
            <a:pPr eaLnBrk="1" hangingPunct="1">
              <a:lnSpc>
                <a:spcPct val="200000"/>
              </a:lnSpc>
            </a:pPr>
            <a:r>
              <a:rPr lang="en-NZ" sz="1600" b="1" kern="0" dirty="0" smtClean="0"/>
              <a:t>Muesli 0.5 , Porridge (0.7x cornflakes), &gt;/= 4x/</a:t>
            </a:r>
            <a:r>
              <a:rPr lang="en-NZ" sz="1600" b="1" kern="0" dirty="0" err="1" smtClean="0"/>
              <a:t>wk</a:t>
            </a:r>
            <a:endParaRPr lang="en-NZ" sz="1600" b="1" kern="0" dirty="0" smtClean="0"/>
          </a:p>
          <a:p>
            <a:pPr eaLnBrk="1" hangingPunct="1">
              <a:lnSpc>
                <a:spcPct val="200000"/>
              </a:lnSpc>
            </a:pPr>
            <a:r>
              <a:rPr lang="en-NZ" sz="1600" b="1" kern="0" dirty="0" smtClean="0"/>
              <a:t>Wholegrain/meal bread (white 1.5x)</a:t>
            </a:r>
          </a:p>
          <a:p>
            <a:pPr eaLnBrk="1" hangingPunct="1">
              <a:lnSpc>
                <a:spcPct val="200000"/>
              </a:lnSpc>
            </a:pPr>
            <a:r>
              <a:rPr lang="en-NZ" sz="1600" b="1" kern="0" dirty="0" smtClean="0"/>
              <a:t>Minimise salt (usually add 1.3, always 1.7) </a:t>
            </a:r>
          </a:p>
          <a:p>
            <a:pPr eaLnBrk="1" hangingPunct="1">
              <a:lnSpc>
                <a:spcPct val="200000"/>
              </a:lnSpc>
            </a:pPr>
            <a:r>
              <a:rPr lang="en-NZ" sz="1600" b="1" kern="0" dirty="0" smtClean="0"/>
              <a:t>Fruit &gt;2/d 0.7, Dried fruit unlimited, (none = 2x)</a:t>
            </a:r>
          </a:p>
          <a:p>
            <a:pPr eaLnBrk="1" hangingPunct="1">
              <a:lnSpc>
                <a:spcPct val="200000"/>
              </a:lnSpc>
            </a:pPr>
            <a:r>
              <a:rPr lang="en-NZ" sz="1600" b="1" kern="0" dirty="0" smtClean="0"/>
              <a:t>Cooked </a:t>
            </a:r>
            <a:r>
              <a:rPr lang="en-NZ" sz="1600" b="1" kern="0" dirty="0" err="1" smtClean="0"/>
              <a:t>vege</a:t>
            </a:r>
            <a:r>
              <a:rPr lang="en-NZ" sz="1600" b="1" kern="0" dirty="0" smtClean="0"/>
              <a:t> 2-3/d, Raw </a:t>
            </a:r>
            <a:r>
              <a:rPr lang="en-NZ" sz="1600" b="1" kern="0" dirty="0" err="1" smtClean="0"/>
              <a:t>vege</a:t>
            </a:r>
            <a:r>
              <a:rPr lang="en-NZ" sz="1600" b="1" kern="0" dirty="0" smtClean="0"/>
              <a:t> 2-4 </a:t>
            </a:r>
            <a:r>
              <a:rPr lang="en-NZ" sz="1600" b="1" kern="0" dirty="0" err="1" smtClean="0"/>
              <a:t>heapTbs</a:t>
            </a:r>
            <a:r>
              <a:rPr lang="en-NZ" sz="1600" b="1" kern="0" dirty="0" smtClean="0"/>
              <a:t> 0.7</a:t>
            </a:r>
          </a:p>
          <a:p>
            <a:pPr eaLnBrk="1" hangingPunct="1">
              <a:lnSpc>
                <a:spcPct val="150000"/>
              </a:lnSpc>
            </a:pPr>
            <a:r>
              <a:rPr lang="en-NZ" sz="1600" b="1" kern="0" dirty="0"/>
              <a:t>Soya or skimmed milk (0.7x full cream) </a:t>
            </a:r>
          </a:p>
          <a:p>
            <a:pPr eaLnBrk="1" hangingPunct="1">
              <a:lnSpc>
                <a:spcPct val="150000"/>
              </a:lnSpc>
            </a:pPr>
            <a:r>
              <a:rPr lang="en-NZ" sz="1600" b="1" kern="0" dirty="0"/>
              <a:t>3-5cups tea/d </a:t>
            </a:r>
            <a:r>
              <a:rPr lang="en-NZ" sz="1600" b="1" kern="0" dirty="0" smtClean="0"/>
              <a:t>0.9</a:t>
            </a:r>
          </a:p>
          <a:p>
            <a:pPr eaLnBrk="1" hangingPunct="1">
              <a:lnSpc>
                <a:spcPct val="200000"/>
              </a:lnSpc>
            </a:pPr>
            <a:endParaRPr lang="en-NZ" sz="1600" b="1" kern="0" dirty="0" smtClean="0"/>
          </a:p>
        </p:txBody>
      </p:sp>
      <p:sp>
        <p:nvSpPr>
          <p:cNvPr id="5" name="Rectangle 3"/>
          <p:cNvSpPr txBox="1">
            <a:spLocks noChangeArrowheads="1"/>
          </p:cNvSpPr>
          <p:nvPr/>
        </p:nvSpPr>
        <p:spPr bwMode="auto">
          <a:xfrm>
            <a:off x="4752528" y="692696"/>
            <a:ext cx="8964488"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0" indent="0" eaLnBrk="1" hangingPunct="1">
              <a:lnSpc>
                <a:spcPct val="150000"/>
              </a:lnSpc>
              <a:buNone/>
            </a:pPr>
            <a:r>
              <a:rPr lang="en-NZ" sz="1600" b="1" kern="0" dirty="0" smtClean="0"/>
              <a:t>Vascular Mortality</a:t>
            </a:r>
          </a:p>
          <a:p>
            <a:pPr eaLnBrk="1" hangingPunct="1">
              <a:lnSpc>
                <a:spcPct val="150000"/>
              </a:lnSpc>
            </a:pPr>
            <a:r>
              <a:rPr lang="en-NZ" sz="1600" b="1" kern="0" dirty="0" smtClean="0"/>
              <a:t>Drink alcohol, none = 1.6</a:t>
            </a:r>
          </a:p>
          <a:p>
            <a:pPr eaLnBrk="1" hangingPunct="1">
              <a:lnSpc>
                <a:spcPct val="150000"/>
              </a:lnSpc>
            </a:pPr>
            <a:r>
              <a:rPr lang="en-NZ" sz="1600" b="1" kern="0" dirty="0" smtClean="0"/>
              <a:t>Red wine &gt;2 glass/</a:t>
            </a:r>
            <a:r>
              <a:rPr lang="en-NZ" sz="1600" b="1" kern="0" dirty="0" err="1" smtClean="0"/>
              <a:t>wk</a:t>
            </a:r>
            <a:r>
              <a:rPr lang="en-NZ" sz="1600" b="1" kern="0" dirty="0" smtClean="0"/>
              <a:t> 0.6 vs none 1.2</a:t>
            </a:r>
          </a:p>
          <a:p>
            <a:pPr eaLnBrk="1" hangingPunct="1">
              <a:lnSpc>
                <a:spcPct val="150000"/>
              </a:lnSpc>
            </a:pPr>
            <a:r>
              <a:rPr lang="en-NZ" sz="1600" b="1" kern="0" dirty="0" smtClean="0"/>
              <a:t>White wine  2-6/</a:t>
            </a:r>
            <a:r>
              <a:rPr lang="en-NZ" sz="1600" b="1" kern="0" dirty="0" err="1" smtClean="0"/>
              <a:t>wk</a:t>
            </a:r>
            <a:r>
              <a:rPr lang="en-NZ" sz="1600" b="1" kern="0" dirty="0" smtClean="0"/>
              <a:t> 0.6 vs none 1.5</a:t>
            </a:r>
          </a:p>
          <a:p>
            <a:pPr eaLnBrk="1" hangingPunct="1">
              <a:lnSpc>
                <a:spcPct val="150000"/>
              </a:lnSpc>
            </a:pPr>
            <a:r>
              <a:rPr lang="en-NZ" sz="1600" b="1" kern="0" dirty="0" smtClean="0"/>
              <a:t>Avoid fortified wines 1.6</a:t>
            </a:r>
          </a:p>
          <a:p>
            <a:pPr eaLnBrk="1" hangingPunct="1">
              <a:lnSpc>
                <a:spcPct val="150000"/>
              </a:lnSpc>
            </a:pPr>
            <a:r>
              <a:rPr lang="en-NZ" sz="1600" b="1" kern="0" dirty="0" smtClean="0"/>
              <a:t>1-3cups ground coffee/d  0.7</a:t>
            </a:r>
          </a:p>
        </p:txBody>
      </p:sp>
      <p:sp>
        <p:nvSpPr>
          <p:cNvPr id="6" name="Rectangle 3"/>
          <p:cNvSpPr txBox="1">
            <a:spLocks noChangeArrowheads="1"/>
          </p:cNvSpPr>
          <p:nvPr/>
        </p:nvSpPr>
        <p:spPr bwMode="auto">
          <a:xfrm>
            <a:off x="4788024" y="3285033"/>
            <a:ext cx="9217024"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lnSpc>
                <a:spcPct val="150000"/>
              </a:lnSpc>
            </a:pPr>
            <a:r>
              <a:rPr lang="en-NZ" sz="1600" b="1" kern="0" dirty="0" smtClean="0"/>
              <a:t>Walking pace slow  = 7-9 x brisk</a:t>
            </a:r>
          </a:p>
          <a:p>
            <a:pPr eaLnBrk="1" hangingPunct="1">
              <a:lnSpc>
                <a:spcPct val="150000"/>
              </a:lnSpc>
            </a:pPr>
            <a:r>
              <a:rPr lang="en-NZ" sz="1600" b="1" kern="0" dirty="0" smtClean="0"/>
              <a:t>Exercise, none = 3x, not every day</a:t>
            </a:r>
          </a:p>
          <a:p>
            <a:pPr eaLnBrk="1" hangingPunct="1">
              <a:lnSpc>
                <a:spcPct val="150000"/>
              </a:lnSpc>
            </a:pPr>
            <a:r>
              <a:rPr lang="en-NZ" sz="1600" b="1" kern="0" dirty="0" smtClean="0"/>
              <a:t>Go up /down stairs all day 0.5  (&lt;60yo)</a:t>
            </a:r>
          </a:p>
          <a:p>
            <a:pPr eaLnBrk="1" hangingPunct="1">
              <a:lnSpc>
                <a:spcPct val="150000"/>
              </a:lnSpc>
            </a:pPr>
            <a:r>
              <a:rPr lang="en-NZ" sz="1600" b="1" kern="0" dirty="0" smtClean="0"/>
              <a:t>Walk for pleasure &gt;3hrs </a:t>
            </a:r>
            <a:r>
              <a:rPr lang="en-NZ" sz="1600" b="1" kern="0" dirty="0" err="1" smtClean="0"/>
              <a:t>occ</a:t>
            </a:r>
            <a:r>
              <a:rPr lang="en-NZ" sz="1600" b="1" kern="0" dirty="0" smtClean="0"/>
              <a:t> = 0.6  </a:t>
            </a:r>
          </a:p>
          <a:p>
            <a:pPr eaLnBrk="1" hangingPunct="1">
              <a:lnSpc>
                <a:spcPct val="150000"/>
              </a:lnSpc>
            </a:pPr>
            <a:r>
              <a:rPr lang="en-NZ" sz="1600" b="1" kern="0" dirty="0" smtClean="0"/>
              <a:t>Strenuous sport 2-3x/</a:t>
            </a:r>
            <a:r>
              <a:rPr lang="en-NZ" sz="1600" b="1" kern="0" dirty="0" err="1" smtClean="0"/>
              <a:t>wk</a:t>
            </a:r>
            <a:r>
              <a:rPr lang="en-NZ" sz="1600" b="1" kern="0" dirty="0" smtClean="0"/>
              <a:t> 0.5</a:t>
            </a:r>
          </a:p>
          <a:p>
            <a:pPr eaLnBrk="1" hangingPunct="1">
              <a:lnSpc>
                <a:spcPct val="150000"/>
              </a:lnSpc>
            </a:pPr>
            <a:r>
              <a:rPr lang="en-NZ" sz="1600" b="1" kern="0" dirty="0" smtClean="0"/>
              <a:t>Vigorous Exercise 2-4d/</a:t>
            </a:r>
            <a:r>
              <a:rPr lang="en-NZ" sz="1600" b="1" kern="0" dirty="0" err="1" smtClean="0"/>
              <a:t>wk</a:t>
            </a:r>
            <a:r>
              <a:rPr lang="en-NZ" sz="1600" b="1" kern="0" dirty="0" smtClean="0"/>
              <a:t> 0.7,  </a:t>
            </a:r>
          </a:p>
          <a:p>
            <a:pPr eaLnBrk="1" hangingPunct="1">
              <a:lnSpc>
                <a:spcPct val="150000"/>
              </a:lnSpc>
            </a:pPr>
            <a:r>
              <a:rPr lang="en-NZ" sz="1600" b="1" kern="0" dirty="0" smtClean="0"/>
              <a:t>Exercise  30-60m/dose 0.7</a:t>
            </a:r>
          </a:p>
          <a:p>
            <a:pPr eaLnBrk="1" hangingPunct="1">
              <a:lnSpc>
                <a:spcPct val="150000"/>
              </a:lnSpc>
            </a:pPr>
            <a:r>
              <a:rPr lang="en-NZ" sz="1600" b="1" kern="0" dirty="0" smtClean="0"/>
              <a:t>Heavy DIY &gt;1x/FN 30-60 mins (none 2x)</a:t>
            </a:r>
          </a:p>
          <a:p>
            <a:pPr eaLnBrk="1" hangingPunct="1">
              <a:lnSpc>
                <a:spcPct val="150000"/>
              </a:lnSpc>
            </a:pPr>
            <a:endParaRPr lang="en-NZ" sz="1400" b="1" kern="0" dirty="0" smtClean="0"/>
          </a:p>
          <a:p>
            <a:pPr eaLnBrk="1" hangingPunct="1">
              <a:lnSpc>
                <a:spcPct val="200000"/>
              </a:lnSpc>
            </a:pPr>
            <a:endParaRPr lang="en-NZ" sz="1400" b="1" kern="0" dirty="0" smtClean="0"/>
          </a:p>
          <a:p>
            <a:pPr eaLnBrk="1" hangingPunct="1">
              <a:lnSpc>
                <a:spcPct val="200000"/>
              </a:lnSpc>
            </a:pPr>
            <a:endParaRPr lang="en-NZ" sz="1100" b="1" kern="0" dirty="0" smtClean="0"/>
          </a:p>
          <a:p>
            <a:pPr eaLnBrk="1" hangingPunct="1">
              <a:lnSpc>
                <a:spcPct val="200000"/>
              </a:lnSpc>
            </a:pPr>
            <a:endParaRPr lang="en-NZ" sz="1800" b="1" kern="0" dirty="0" smtClean="0"/>
          </a:p>
          <a:p>
            <a:pPr eaLnBrk="1" hangingPunct="1">
              <a:lnSpc>
                <a:spcPct val="200000"/>
              </a:lnSpc>
            </a:pPr>
            <a:endParaRPr lang="en-NZ" sz="1800" b="1" kern="0" dirty="0" smtClean="0"/>
          </a:p>
          <a:p>
            <a:pPr eaLnBrk="1" hangingPunct="1">
              <a:lnSpc>
                <a:spcPct val="200000"/>
              </a:lnSpc>
            </a:pPr>
            <a:endParaRPr lang="en-NZ" sz="1800" b="1" kern="0" dirty="0" smtClean="0"/>
          </a:p>
          <a:p>
            <a:pPr eaLnBrk="1" hangingPunct="1">
              <a:lnSpc>
                <a:spcPct val="200000"/>
              </a:lnSpc>
            </a:pPr>
            <a:endParaRPr lang="en-NZ" sz="1800" b="1" kern="0" dirty="0" smtClean="0"/>
          </a:p>
          <a:p>
            <a:pPr eaLnBrk="1" hangingPunct="1">
              <a:lnSpc>
                <a:spcPct val="200000"/>
              </a:lnSpc>
            </a:pPr>
            <a:endParaRPr lang="en-NZ" sz="1800" b="1" kern="0" dirty="0" smtClean="0"/>
          </a:p>
          <a:p>
            <a:pPr eaLnBrk="1" hangingPunct="1">
              <a:lnSpc>
                <a:spcPct val="200000"/>
              </a:lnSpc>
            </a:pPr>
            <a:endParaRPr lang="en-NZ" sz="1800" b="1" kern="0" dirty="0" smtClean="0"/>
          </a:p>
          <a:p>
            <a:pPr eaLnBrk="1" hangingPunct="1">
              <a:lnSpc>
                <a:spcPct val="200000"/>
              </a:lnSpc>
            </a:pPr>
            <a:endParaRPr lang="en-NZ" sz="1800" b="1" kern="0" dirty="0" smtClean="0"/>
          </a:p>
        </p:txBody>
      </p:sp>
    </p:spTree>
    <p:extLst>
      <p:ext uri="{BB962C8B-B14F-4D97-AF65-F5344CB8AC3E}">
        <p14:creationId xmlns:p14="http://schemas.microsoft.com/office/powerpoint/2010/main" val="3992367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AutoShape 2"/>
          <p:cNvSpPr>
            <a:spLocks noGrp="1" noChangeArrowheads="1"/>
          </p:cNvSpPr>
          <p:nvPr>
            <p:ph type="title"/>
          </p:nvPr>
        </p:nvSpPr>
        <p:spPr>
          <a:xfrm>
            <a:off x="827584" y="2060848"/>
            <a:ext cx="7924800" cy="1143000"/>
          </a:xfrm>
        </p:spPr>
        <p:txBody>
          <a:bodyPr/>
          <a:lstStyle/>
          <a:p>
            <a:pPr algn="ctr" eaLnBrk="1" hangingPunct="1"/>
            <a:r>
              <a:rPr lang="en-NZ" sz="3200" dirty="0" smtClean="0"/>
              <a:t>Now on to Stroke and Lifestyle</a:t>
            </a:r>
            <a:br>
              <a:rPr lang="en-NZ" sz="3200" dirty="0" smtClean="0"/>
            </a:br>
            <a:r>
              <a:rPr lang="en-NZ" sz="3200" dirty="0"/>
              <a:t/>
            </a:r>
            <a:br>
              <a:rPr lang="en-NZ" sz="3200" dirty="0"/>
            </a:br>
            <a:r>
              <a:rPr lang="en-NZ" sz="3200" dirty="0" smtClean="0"/>
              <a:t>No other high quality studies exist to indicate what we should be doing to minimise risk!</a:t>
            </a:r>
          </a:p>
        </p:txBody>
      </p:sp>
    </p:spTree>
    <p:extLst>
      <p:ext uri="{BB962C8B-B14F-4D97-AF65-F5344CB8AC3E}">
        <p14:creationId xmlns:p14="http://schemas.microsoft.com/office/powerpoint/2010/main" val="3038444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AutoShape 2"/>
          <p:cNvSpPr>
            <a:spLocks noGrp="1" noChangeArrowheads="1"/>
          </p:cNvSpPr>
          <p:nvPr>
            <p:ph type="title"/>
          </p:nvPr>
        </p:nvSpPr>
        <p:spPr>
          <a:xfrm>
            <a:off x="762000" y="404813"/>
            <a:ext cx="7924800" cy="1143000"/>
          </a:xfrm>
        </p:spPr>
        <p:txBody>
          <a:bodyPr/>
          <a:lstStyle/>
          <a:p>
            <a:pPr eaLnBrk="1" hangingPunct="1"/>
            <a:r>
              <a:rPr lang="en-US" dirty="0" smtClean="0">
                <a:solidFill>
                  <a:schemeClr val="accent1"/>
                </a:solidFill>
              </a:rPr>
              <a:t>Prevention of Stroke: 90% less??</a:t>
            </a:r>
            <a:endParaRPr lang="en-US" sz="3200" dirty="0" smtClean="0">
              <a:solidFill>
                <a:schemeClr val="accent1"/>
              </a:solidFill>
            </a:endParaRPr>
          </a:p>
        </p:txBody>
      </p:sp>
      <p:pic>
        <p:nvPicPr>
          <p:cNvPr id="74754" name="Content Placeholder 2"/>
          <p:cNvPicPr>
            <a:picLocks noGrp="1" noChangeAspect="1"/>
          </p:cNvPicPr>
          <p:nvPr>
            <p:ph idx="1"/>
          </p:nvPr>
        </p:nvPicPr>
        <p:blipFill>
          <a:blip r:embed="rId2" cstate="print"/>
          <a:srcRect/>
          <a:stretch>
            <a:fillRect/>
          </a:stretch>
        </p:blipFill>
        <p:spPr>
          <a:xfrm>
            <a:off x="966788" y="2060848"/>
            <a:ext cx="6823075" cy="4090988"/>
          </a:xfrm>
        </p:spPr>
      </p:pic>
      <p:sp>
        <p:nvSpPr>
          <p:cNvPr id="74755" name="TextBox 3"/>
          <p:cNvSpPr txBox="1">
            <a:spLocks noChangeArrowheads="1"/>
          </p:cNvSpPr>
          <p:nvPr/>
        </p:nvSpPr>
        <p:spPr bwMode="auto">
          <a:xfrm>
            <a:off x="4335463" y="6503988"/>
            <a:ext cx="1522412" cy="246062"/>
          </a:xfrm>
          <a:prstGeom prst="rect">
            <a:avLst/>
          </a:prstGeom>
          <a:noFill/>
          <a:ln w="9525">
            <a:noFill/>
            <a:miter lim="800000"/>
            <a:headEnd/>
            <a:tailEnd/>
          </a:ln>
        </p:spPr>
        <p:txBody>
          <a:bodyPr wrap="none">
            <a:spAutoFit/>
          </a:bodyPr>
          <a:lstStyle/>
          <a:p>
            <a:pPr eaLnBrk="0" hangingPunct="0"/>
            <a:r>
              <a:rPr lang="en-NZ" sz="1000"/>
              <a:t>Interstroke Lancet 2010</a:t>
            </a:r>
          </a:p>
        </p:txBody>
      </p:sp>
      <p:sp>
        <p:nvSpPr>
          <p:cNvPr id="2" name="Oval 1"/>
          <p:cNvSpPr/>
          <p:nvPr/>
        </p:nvSpPr>
        <p:spPr bwMode="auto">
          <a:xfrm>
            <a:off x="992188" y="2119586"/>
            <a:ext cx="3363912" cy="3311525"/>
          </a:xfrm>
          <a:prstGeom prst="ellipse">
            <a:avLst/>
          </a:prstGeom>
          <a:noFill/>
          <a:ln w="76200" cap="flat" cmpd="sng" algn="ctr">
            <a:solidFill>
              <a:schemeClr val="tx1">
                <a:lumMod val="50000"/>
              </a:schemeClr>
            </a:solidFill>
            <a:prstDash val="solid"/>
            <a:round/>
            <a:headEnd type="none" w="med" len="med"/>
            <a:tailEnd type="none" w="med" len="med"/>
          </a:ln>
          <a:effectLst/>
          <a:extLst/>
        </p:spPr>
        <p:txBody>
          <a:bodyPr/>
          <a:lstStyle/>
          <a:p>
            <a:pPr eaLnBrk="0" hangingPunct="0">
              <a:defRPr/>
            </a:pPr>
            <a:endParaRPr lang="en-NZ">
              <a:latin typeface="Arial" pitchFamily="34" charset="0"/>
            </a:endParaRPr>
          </a:p>
        </p:txBody>
      </p:sp>
    </p:spTree>
    <p:extLst>
      <p:ext uri="{BB962C8B-B14F-4D97-AF65-F5344CB8AC3E}">
        <p14:creationId xmlns:p14="http://schemas.microsoft.com/office/powerpoint/2010/main" val="3507363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AutoShape 2"/>
          <p:cNvSpPr>
            <a:spLocks noGrp="1" noChangeArrowheads="1"/>
          </p:cNvSpPr>
          <p:nvPr>
            <p:ph type="title"/>
          </p:nvPr>
        </p:nvSpPr>
        <p:spPr>
          <a:xfrm>
            <a:off x="755650" y="908050"/>
            <a:ext cx="7924800" cy="1143000"/>
          </a:xfrm>
        </p:spPr>
        <p:txBody>
          <a:bodyPr/>
          <a:lstStyle/>
          <a:p>
            <a:pPr eaLnBrk="1" hangingPunct="1">
              <a:defRPr/>
            </a:pPr>
            <a:r>
              <a:rPr lang="en-US" sz="3200" dirty="0" smtClean="0"/>
              <a:t>Avoidable Stroke Risks: how strong is the risk?</a:t>
            </a:r>
            <a:br>
              <a:rPr lang="en-US" sz="3200" dirty="0" smtClean="0"/>
            </a:br>
            <a:endParaRPr lang="en-US" sz="1050" dirty="0"/>
          </a:p>
        </p:txBody>
      </p:sp>
      <p:sp>
        <p:nvSpPr>
          <p:cNvPr id="424963" name="Rectangle 3"/>
          <p:cNvSpPr>
            <a:spLocks noGrp="1" noChangeArrowheads="1"/>
          </p:cNvSpPr>
          <p:nvPr>
            <p:ph type="body" idx="1"/>
          </p:nvPr>
        </p:nvSpPr>
        <p:spPr>
          <a:xfrm>
            <a:off x="801688" y="2420888"/>
            <a:ext cx="8307387" cy="3724275"/>
          </a:xfrm>
        </p:spPr>
        <p:txBody>
          <a:bodyPr/>
          <a:lstStyle/>
          <a:p>
            <a:pPr marL="0" indent="0" eaLnBrk="1" hangingPunct="1">
              <a:buFont typeface="Wingdings" pitchFamily="2" charset="2"/>
              <a:buNone/>
              <a:defRPr/>
            </a:pPr>
            <a:r>
              <a:rPr lang="en-US" sz="2400" b="1" dirty="0" smtClean="0"/>
              <a:t>Risk of stroke increased 2x</a:t>
            </a:r>
          </a:p>
          <a:p>
            <a:pPr marL="0" indent="0" eaLnBrk="1" hangingPunct="1">
              <a:buFont typeface="Wingdings" pitchFamily="2" charset="2"/>
              <a:buNone/>
              <a:defRPr/>
            </a:pPr>
            <a:r>
              <a:rPr lang="en-US" sz="1800" b="1" dirty="0"/>
              <a:t>	</a:t>
            </a:r>
            <a:r>
              <a:rPr lang="en-US" sz="1800" b="1" dirty="0" smtClean="0"/>
              <a:t>smoking,  cholesterol, hardened arteries, The Pill, lack of exercise</a:t>
            </a:r>
          </a:p>
          <a:p>
            <a:pPr marL="0" indent="0" eaLnBrk="1" hangingPunct="1">
              <a:buFont typeface="Wingdings" pitchFamily="2" charset="2"/>
              <a:buNone/>
              <a:defRPr/>
            </a:pPr>
            <a:r>
              <a:rPr lang="en-US" sz="1800" b="1" dirty="0"/>
              <a:t>	o</a:t>
            </a:r>
            <a:r>
              <a:rPr lang="en-US" sz="1800" b="1" dirty="0" smtClean="0"/>
              <a:t>bese, B vitamins lack, Gum disease, some bugs,	acute infection, 	low birth weight baby, family history</a:t>
            </a:r>
          </a:p>
          <a:p>
            <a:pPr marL="0" indent="0" eaLnBrk="1" hangingPunct="1">
              <a:buFont typeface="Wingdings" pitchFamily="2" charset="2"/>
              <a:buNone/>
              <a:defRPr/>
            </a:pPr>
            <a:endParaRPr lang="en-US" sz="1800" b="1" dirty="0"/>
          </a:p>
          <a:p>
            <a:pPr marL="0" indent="0" eaLnBrk="1" hangingPunct="1">
              <a:buFont typeface="Wingdings" pitchFamily="2" charset="2"/>
              <a:buNone/>
              <a:defRPr/>
            </a:pPr>
            <a:r>
              <a:rPr lang="en-US" sz="2400" b="1" dirty="0"/>
              <a:t>Risk of stroke increased </a:t>
            </a:r>
            <a:r>
              <a:rPr lang="en-US" sz="2400" b="1" dirty="0" smtClean="0"/>
              <a:t>4x</a:t>
            </a:r>
            <a:endParaRPr lang="en-US" sz="2400" b="1" dirty="0"/>
          </a:p>
          <a:p>
            <a:pPr marL="0" indent="0" eaLnBrk="1" hangingPunct="1">
              <a:buFont typeface="Wingdings" pitchFamily="2" charset="2"/>
              <a:buNone/>
              <a:defRPr/>
            </a:pPr>
            <a:r>
              <a:rPr lang="en-US" sz="1800" b="1" dirty="0"/>
              <a:t>	</a:t>
            </a:r>
            <a:r>
              <a:rPr lang="en-US" sz="1800" b="1" dirty="0" smtClean="0"/>
              <a:t>Diabetes (2-6), Heart Rhythm, Illegal drugs(2-5)</a:t>
            </a:r>
          </a:p>
          <a:p>
            <a:pPr marL="0" indent="0" eaLnBrk="1" hangingPunct="1">
              <a:buFont typeface="Wingdings" pitchFamily="2" charset="2"/>
              <a:buNone/>
              <a:defRPr/>
            </a:pPr>
            <a:endParaRPr lang="en-US" sz="2400" b="1" dirty="0"/>
          </a:p>
          <a:p>
            <a:pPr marL="0" indent="0" eaLnBrk="1" hangingPunct="1">
              <a:buFont typeface="Wingdings" pitchFamily="2" charset="2"/>
              <a:buNone/>
              <a:defRPr/>
            </a:pPr>
            <a:r>
              <a:rPr lang="en-US" sz="2400" b="1" dirty="0"/>
              <a:t>Risk of stroke increased </a:t>
            </a:r>
            <a:r>
              <a:rPr lang="en-US" sz="2400" b="1" dirty="0" smtClean="0"/>
              <a:t>6x</a:t>
            </a:r>
            <a:endParaRPr lang="en-US" sz="2400" b="1" dirty="0"/>
          </a:p>
          <a:p>
            <a:pPr marL="0" indent="0" eaLnBrk="1" hangingPunct="1">
              <a:buFont typeface="Wingdings" pitchFamily="2" charset="2"/>
              <a:buNone/>
              <a:defRPr/>
            </a:pPr>
            <a:r>
              <a:rPr lang="en-US" sz="1800" b="1" dirty="0"/>
              <a:t>	</a:t>
            </a:r>
            <a:r>
              <a:rPr lang="en-US" sz="1800" b="1" dirty="0" smtClean="0"/>
              <a:t>Blood pressure</a:t>
            </a:r>
          </a:p>
          <a:p>
            <a:pPr marL="857250" lvl="1" indent="-457200" eaLnBrk="1" hangingPunct="1">
              <a:defRPr/>
            </a:pPr>
            <a:endParaRPr lang="en-US" b="1" dirty="0" smtClean="0"/>
          </a:p>
          <a:p>
            <a:pPr eaLnBrk="1" hangingPunct="1">
              <a:buFont typeface="Wingdings" pitchFamily="2" charset="2"/>
              <a:buNone/>
              <a:defRPr/>
            </a:pPr>
            <a:endParaRPr lang="en-US" sz="3200" dirty="0"/>
          </a:p>
          <a:p>
            <a:pPr eaLnBrk="1" hangingPunct="1">
              <a:buFont typeface="Wingdings" pitchFamily="2" charset="2"/>
              <a:buNone/>
              <a:defRPr/>
            </a:pPr>
            <a:endParaRPr lang="en-US" sz="4400" b="1" dirty="0"/>
          </a:p>
          <a:p>
            <a:pPr lvl="1" eaLnBrk="1" hangingPunct="1">
              <a:buFontTx/>
              <a:buNone/>
              <a:defRPr/>
            </a:pPr>
            <a:endParaRPr lang="en-US" sz="4000" dirty="0"/>
          </a:p>
        </p:txBody>
      </p:sp>
    </p:spTree>
    <p:extLst>
      <p:ext uri="{BB962C8B-B14F-4D97-AF65-F5344CB8AC3E}">
        <p14:creationId xmlns:p14="http://schemas.microsoft.com/office/powerpoint/2010/main" val="3702822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AutoShape 2"/>
          <p:cNvSpPr>
            <a:spLocks noGrp="1" noChangeArrowheads="1"/>
          </p:cNvSpPr>
          <p:nvPr>
            <p:ph type="title"/>
          </p:nvPr>
        </p:nvSpPr>
        <p:spPr>
          <a:xfrm>
            <a:off x="827088" y="549275"/>
            <a:ext cx="7924800" cy="1143000"/>
          </a:xfrm>
        </p:spPr>
        <p:txBody>
          <a:bodyPr/>
          <a:lstStyle/>
          <a:p>
            <a:pPr eaLnBrk="1" hangingPunct="1"/>
            <a:r>
              <a:rPr lang="en-US" dirty="0" smtClean="0">
                <a:solidFill>
                  <a:schemeClr val="accent1"/>
                </a:solidFill>
              </a:rPr>
              <a:t>Blood pressure and Stroke</a:t>
            </a:r>
            <a:br>
              <a:rPr lang="en-US" dirty="0" smtClean="0">
                <a:solidFill>
                  <a:schemeClr val="accent1"/>
                </a:solidFill>
              </a:rPr>
            </a:br>
            <a:r>
              <a:rPr lang="en-US" sz="2000" dirty="0" smtClean="0">
                <a:solidFill>
                  <a:schemeClr val="accent1"/>
                </a:solidFill>
              </a:rPr>
              <a:t>fixing blood pressure = single most important risk factor</a:t>
            </a:r>
            <a:endParaRPr lang="en-US" sz="1800" dirty="0" smtClean="0">
              <a:solidFill>
                <a:schemeClr val="accent1"/>
              </a:solidFill>
            </a:endParaRPr>
          </a:p>
        </p:txBody>
      </p:sp>
      <p:sp>
        <p:nvSpPr>
          <p:cNvPr id="75778" name="TextBox 3"/>
          <p:cNvSpPr txBox="1">
            <a:spLocks noChangeArrowheads="1"/>
          </p:cNvSpPr>
          <p:nvPr/>
        </p:nvSpPr>
        <p:spPr bwMode="auto">
          <a:xfrm>
            <a:off x="5413375" y="6567488"/>
            <a:ext cx="3335338" cy="246062"/>
          </a:xfrm>
          <a:prstGeom prst="rect">
            <a:avLst/>
          </a:prstGeom>
          <a:noFill/>
          <a:ln w="9525">
            <a:noFill/>
            <a:miter lim="800000"/>
            <a:headEnd/>
            <a:tailEnd/>
          </a:ln>
        </p:spPr>
        <p:txBody>
          <a:bodyPr>
            <a:spAutoFit/>
          </a:bodyPr>
          <a:lstStyle/>
          <a:p>
            <a:pPr eaLnBrk="0" hangingPunct="0"/>
            <a:r>
              <a:rPr lang="en-NZ" sz="1000"/>
              <a:t>Feigan, ISC 2013, Lancet 1998</a:t>
            </a:r>
          </a:p>
        </p:txBody>
      </p:sp>
      <p:sp>
        <p:nvSpPr>
          <p:cNvPr id="3" name="TextBox 2"/>
          <p:cNvSpPr txBox="1"/>
          <p:nvPr/>
        </p:nvSpPr>
        <p:spPr>
          <a:xfrm>
            <a:off x="899467" y="2060848"/>
            <a:ext cx="8281045" cy="5178341"/>
          </a:xfrm>
          <a:prstGeom prst="rect">
            <a:avLst/>
          </a:prstGeom>
          <a:noFill/>
        </p:spPr>
        <p:txBody>
          <a:bodyPr wrap="square">
            <a:spAutoFit/>
          </a:bodyPr>
          <a:lstStyle/>
          <a:p>
            <a:pPr eaLnBrk="0" hangingPunct="0">
              <a:defRPr/>
            </a:pPr>
            <a:r>
              <a:rPr lang="en-NZ" dirty="0">
                <a:latin typeface="Arial" pitchFamily="34" charset="0"/>
              </a:rPr>
              <a:t>Reduce </a:t>
            </a:r>
            <a:r>
              <a:rPr lang="en-NZ" dirty="0" smtClean="0">
                <a:latin typeface="Arial" pitchFamily="34" charset="0"/>
              </a:rPr>
              <a:t>Diastolic (bottom number) BP </a:t>
            </a:r>
            <a:r>
              <a:rPr lang="en-NZ" dirty="0">
                <a:latin typeface="Arial" pitchFamily="34" charset="0"/>
              </a:rPr>
              <a:t>by 3mmHg </a:t>
            </a:r>
            <a:r>
              <a:rPr lang="en-NZ" dirty="0">
                <a:latin typeface="Arial" pitchFamily="34" charset="0"/>
                <a:sym typeface="Wingdings" pitchFamily="2" charset="2"/>
              </a:rPr>
              <a:t> </a:t>
            </a:r>
            <a:r>
              <a:rPr lang="en-NZ" dirty="0">
                <a:latin typeface="Arial" pitchFamily="34" charset="0"/>
              </a:rPr>
              <a:t>↓stroke by 33%</a:t>
            </a:r>
          </a:p>
          <a:p>
            <a:pPr eaLnBrk="0" hangingPunct="0">
              <a:defRPr/>
            </a:pPr>
            <a:endParaRPr lang="en-NZ" dirty="0">
              <a:latin typeface="Arial" pitchFamily="34" charset="0"/>
            </a:endParaRPr>
          </a:p>
          <a:p>
            <a:pPr eaLnBrk="0" hangingPunct="0">
              <a:defRPr/>
            </a:pPr>
            <a:r>
              <a:rPr lang="en-NZ" dirty="0">
                <a:latin typeface="Arial" pitchFamily="34" charset="0"/>
              </a:rPr>
              <a:t>Reduce Systolic </a:t>
            </a:r>
            <a:r>
              <a:rPr lang="en-NZ" dirty="0" smtClean="0">
                <a:latin typeface="Arial" pitchFamily="34" charset="0"/>
              </a:rPr>
              <a:t>(top number) BP </a:t>
            </a:r>
            <a:r>
              <a:rPr lang="en-NZ" dirty="0">
                <a:latin typeface="Arial" pitchFamily="34" charset="0"/>
              </a:rPr>
              <a:t>1-2%</a:t>
            </a:r>
            <a:r>
              <a:rPr lang="en-NZ" dirty="0">
                <a:latin typeface="Arial" pitchFamily="34" charset="0"/>
                <a:sym typeface="Wingdings" pitchFamily="2" charset="2"/>
              </a:rPr>
              <a:t></a:t>
            </a:r>
            <a:r>
              <a:rPr lang="en-NZ" dirty="0">
                <a:latin typeface="Arial" pitchFamily="34" charset="0"/>
              </a:rPr>
              <a:t>↓</a:t>
            </a:r>
            <a:r>
              <a:rPr lang="en-NZ" dirty="0">
                <a:latin typeface="Arial" pitchFamily="34" charset="0"/>
                <a:sym typeface="Wingdings" pitchFamily="2" charset="2"/>
              </a:rPr>
              <a:t>stroke 16%</a:t>
            </a:r>
          </a:p>
          <a:p>
            <a:pPr eaLnBrk="0" hangingPunct="0">
              <a:defRPr/>
            </a:pPr>
            <a:endParaRPr lang="en-NZ" dirty="0">
              <a:latin typeface="Arial" pitchFamily="34" charset="0"/>
              <a:sym typeface="Wingdings" pitchFamily="2" charset="2"/>
            </a:endParaRPr>
          </a:p>
          <a:p>
            <a:pPr eaLnBrk="0" hangingPunct="0">
              <a:defRPr/>
            </a:pPr>
            <a:r>
              <a:rPr lang="en-NZ" dirty="0" smtClean="0">
                <a:latin typeface="Arial" pitchFamily="34" charset="0"/>
                <a:sym typeface="Wingdings" pitchFamily="2" charset="2"/>
              </a:rPr>
              <a:t>= Achieved </a:t>
            </a:r>
            <a:r>
              <a:rPr lang="en-NZ" dirty="0">
                <a:latin typeface="Arial" pitchFamily="34" charset="0"/>
                <a:sym typeface="Wingdings" pitchFamily="2" charset="2"/>
              </a:rPr>
              <a:t>by 15% </a:t>
            </a:r>
            <a:r>
              <a:rPr lang="en-NZ" dirty="0" smtClean="0">
                <a:latin typeface="Arial" pitchFamily="34" charset="0"/>
                <a:sym typeface="Wingdings" pitchFamily="2" charset="2"/>
              </a:rPr>
              <a:t>less salt</a:t>
            </a:r>
            <a:endParaRPr lang="en-NZ" dirty="0">
              <a:latin typeface="Arial" pitchFamily="34" charset="0"/>
              <a:sym typeface="Wingdings" pitchFamily="2" charset="2"/>
            </a:endParaRPr>
          </a:p>
          <a:p>
            <a:pPr eaLnBrk="0" hangingPunct="0">
              <a:defRPr/>
            </a:pPr>
            <a:endParaRPr lang="en-NZ" dirty="0" smtClean="0">
              <a:latin typeface="Arial" pitchFamily="34" charset="0"/>
            </a:endParaRPr>
          </a:p>
          <a:p>
            <a:pPr eaLnBrk="0" hangingPunct="0">
              <a:defRPr/>
            </a:pPr>
            <a:r>
              <a:rPr lang="en-NZ" b="1" dirty="0" smtClean="0">
                <a:solidFill>
                  <a:srgbClr val="FF0000"/>
                </a:solidFill>
                <a:latin typeface="Arial" pitchFamily="34" charset="0"/>
              </a:rPr>
              <a:t>What can you do? </a:t>
            </a:r>
            <a:r>
              <a:rPr lang="en-NZ" dirty="0" smtClean="0">
                <a:latin typeface="Arial" pitchFamily="34" charset="0"/>
              </a:rPr>
              <a:t>Meta-analysis of studies says… </a:t>
            </a:r>
            <a:r>
              <a:rPr lang="en-NZ" dirty="0">
                <a:latin typeface="Arial" pitchFamily="34" charset="0"/>
              </a:rPr>
              <a:t>(J </a:t>
            </a:r>
            <a:r>
              <a:rPr lang="en-NZ" dirty="0" err="1">
                <a:latin typeface="Arial" pitchFamily="34" charset="0"/>
              </a:rPr>
              <a:t>Hypertens</a:t>
            </a:r>
            <a:r>
              <a:rPr lang="en-NZ" dirty="0">
                <a:latin typeface="Arial" pitchFamily="34" charset="0"/>
              </a:rPr>
              <a:t> 2006) </a:t>
            </a:r>
            <a:endParaRPr lang="en-NZ" b="1" dirty="0" smtClean="0">
              <a:solidFill>
                <a:srgbClr val="FF0000"/>
              </a:solidFill>
              <a:latin typeface="Arial" pitchFamily="34" charset="0"/>
            </a:endParaRPr>
          </a:p>
          <a:p>
            <a:pPr eaLnBrk="0" hangingPunct="0">
              <a:defRPr/>
            </a:pPr>
            <a:endParaRPr lang="en-NZ" sz="1050" dirty="0" smtClean="0">
              <a:latin typeface="Arial" pitchFamily="34" charset="0"/>
            </a:endParaRPr>
          </a:p>
          <a:p>
            <a:pPr eaLnBrk="0" hangingPunct="0">
              <a:defRPr/>
            </a:pPr>
            <a:r>
              <a:rPr lang="en-NZ" sz="1050" dirty="0" smtClean="0">
                <a:latin typeface="Arial" pitchFamily="34" charset="0"/>
              </a:rPr>
              <a:t>				</a:t>
            </a:r>
            <a:r>
              <a:rPr lang="en-NZ" sz="1600" b="1" dirty="0" smtClean="0">
                <a:latin typeface="Arial" pitchFamily="34" charset="0"/>
              </a:rPr>
              <a:t>BP improvement</a:t>
            </a:r>
            <a:endParaRPr lang="en-NZ" sz="1050" b="1" dirty="0">
              <a:latin typeface="Arial" pitchFamily="34" charset="0"/>
            </a:endParaRPr>
          </a:p>
          <a:p>
            <a:pPr eaLnBrk="0" hangingPunct="0">
              <a:defRPr/>
            </a:pPr>
            <a:r>
              <a:rPr lang="en-NZ" sz="1600" dirty="0" smtClean="0">
                <a:latin typeface="Arial" pitchFamily="34" charset="0"/>
              </a:rPr>
              <a:t>Very low salt (age </a:t>
            </a:r>
            <a:r>
              <a:rPr lang="en-NZ" sz="1600" dirty="0">
                <a:latin typeface="Arial" pitchFamily="34" charset="0"/>
              </a:rPr>
              <a:t>55+)		7 mmHg</a:t>
            </a:r>
          </a:p>
          <a:p>
            <a:pPr eaLnBrk="0" hangingPunct="0">
              <a:defRPr/>
            </a:pPr>
            <a:r>
              <a:rPr lang="en-NZ" sz="1600" dirty="0">
                <a:latin typeface="Arial" pitchFamily="34" charset="0"/>
              </a:rPr>
              <a:t>Exercise 			</a:t>
            </a:r>
            <a:r>
              <a:rPr lang="en-NZ" sz="1600" dirty="0" smtClean="0">
                <a:latin typeface="Arial" pitchFamily="34" charset="0"/>
              </a:rPr>
              <a:t>	7/5 </a:t>
            </a:r>
            <a:r>
              <a:rPr lang="en-NZ" sz="1600" dirty="0">
                <a:latin typeface="Arial" pitchFamily="34" charset="0"/>
              </a:rPr>
              <a:t>mmHg</a:t>
            </a:r>
          </a:p>
          <a:p>
            <a:pPr eaLnBrk="0" hangingPunct="0">
              <a:defRPr/>
            </a:pPr>
            <a:r>
              <a:rPr lang="en-NZ" sz="1600" dirty="0" smtClean="0">
                <a:latin typeface="Arial" pitchFamily="34" charset="0"/>
              </a:rPr>
              <a:t>High Potassium diet	</a:t>
            </a:r>
            <a:r>
              <a:rPr lang="en-NZ" sz="1600" dirty="0">
                <a:latin typeface="Arial" pitchFamily="34" charset="0"/>
              </a:rPr>
              <a:t>		6/4 mmHg</a:t>
            </a:r>
          </a:p>
          <a:p>
            <a:pPr eaLnBrk="0" hangingPunct="0">
              <a:defRPr/>
            </a:pPr>
            <a:r>
              <a:rPr lang="en-NZ" sz="1600" dirty="0">
                <a:latin typeface="Arial" pitchFamily="34" charset="0"/>
              </a:rPr>
              <a:t>Weight loss			1kg=1mmHg</a:t>
            </a:r>
          </a:p>
          <a:p>
            <a:pPr eaLnBrk="0" hangingPunct="0">
              <a:defRPr/>
            </a:pPr>
            <a:r>
              <a:rPr lang="en-NZ" sz="1600" dirty="0" err="1">
                <a:latin typeface="Arial" pitchFamily="34" charset="0"/>
              </a:rPr>
              <a:t>Etoh</a:t>
            </a:r>
            <a:r>
              <a:rPr lang="en-NZ" sz="1600" dirty="0">
                <a:latin typeface="Arial" pitchFamily="34" charset="0"/>
              </a:rPr>
              <a:t> restrict 			3.8mmHg</a:t>
            </a:r>
          </a:p>
          <a:p>
            <a:pPr eaLnBrk="0" hangingPunct="0">
              <a:defRPr/>
            </a:pPr>
            <a:r>
              <a:rPr lang="en-NZ" sz="1600" dirty="0">
                <a:latin typeface="Arial" pitchFamily="34" charset="0"/>
              </a:rPr>
              <a:t>Fish oil 			</a:t>
            </a:r>
            <a:r>
              <a:rPr lang="en-NZ" sz="1600" dirty="0" smtClean="0">
                <a:latin typeface="Arial" pitchFamily="34" charset="0"/>
              </a:rPr>
              <a:t>	2.3mmHg</a:t>
            </a:r>
            <a:endParaRPr lang="en-NZ" sz="1600" dirty="0">
              <a:latin typeface="Arial" pitchFamily="34" charset="0"/>
            </a:endParaRPr>
          </a:p>
          <a:p>
            <a:pPr eaLnBrk="0" hangingPunct="0">
              <a:defRPr/>
            </a:pPr>
            <a:r>
              <a:rPr lang="en-NZ" sz="1600" dirty="0">
                <a:latin typeface="Arial" pitchFamily="34" charset="0"/>
              </a:rPr>
              <a:t>Dark Chocolate		</a:t>
            </a:r>
            <a:r>
              <a:rPr lang="en-NZ" sz="1600" dirty="0" smtClean="0">
                <a:latin typeface="Arial" pitchFamily="34" charset="0"/>
              </a:rPr>
              <a:t>	2-3mmHg</a:t>
            </a:r>
            <a:r>
              <a:rPr lang="en-NZ" sz="1600" dirty="0">
                <a:latin typeface="Arial" pitchFamily="34" charset="0"/>
              </a:rPr>
              <a:t>?</a:t>
            </a:r>
          </a:p>
          <a:p>
            <a:pPr eaLnBrk="0" hangingPunct="0">
              <a:defRPr/>
            </a:pPr>
            <a:r>
              <a:rPr lang="en-NZ" sz="1600" dirty="0">
                <a:latin typeface="Arial" pitchFamily="34" charset="0"/>
              </a:rPr>
              <a:t>Stop smoking		</a:t>
            </a:r>
            <a:r>
              <a:rPr lang="en-NZ" sz="1600" dirty="0" smtClean="0">
                <a:latin typeface="Arial" pitchFamily="34" charset="0"/>
              </a:rPr>
              <a:t>	helps</a:t>
            </a:r>
            <a:endParaRPr lang="en-NZ" sz="1600" dirty="0">
              <a:latin typeface="Arial" pitchFamily="34" charset="0"/>
            </a:endParaRPr>
          </a:p>
          <a:p>
            <a:pPr eaLnBrk="0" hangingPunct="0">
              <a:defRPr/>
            </a:pPr>
            <a:endParaRPr lang="en-NZ" sz="1400" dirty="0">
              <a:latin typeface="Arial" pitchFamily="34" charset="0"/>
            </a:endParaRPr>
          </a:p>
          <a:p>
            <a:pPr eaLnBrk="0" hangingPunct="0">
              <a:defRPr/>
            </a:pPr>
            <a:endParaRPr lang="en-NZ" dirty="0">
              <a:latin typeface="Arial" pitchFamily="34" charset="0"/>
            </a:endParaRPr>
          </a:p>
          <a:p>
            <a:pPr eaLnBrk="0" hangingPunct="0">
              <a:defRPr/>
            </a:pPr>
            <a:endParaRPr lang="en-NZ" dirty="0">
              <a:latin typeface="Arial" pitchFamily="34" charset="0"/>
            </a:endParaRPr>
          </a:p>
        </p:txBody>
      </p:sp>
    </p:spTree>
    <p:extLst>
      <p:ext uri="{BB962C8B-B14F-4D97-AF65-F5344CB8AC3E}">
        <p14:creationId xmlns:p14="http://schemas.microsoft.com/office/powerpoint/2010/main" val="27598480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ChangeArrowheads="1"/>
          </p:cNvSpPr>
          <p:nvPr/>
        </p:nvSpPr>
        <p:spPr bwMode="auto">
          <a:xfrm>
            <a:off x="6927850" y="1773238"/>
            <a:ext cx="739775" cy="863600"/>
          </a:xfrm>
          <a:prstGeom prst="rect">
            <a:avLst/>
          </a:prstGeom>
          <a:solidFill>
            <a:schemeClr val="bg1"/>
          </a:solidFill>
          <a:ln w="9525" algn="ctr">
            <a:solidFill>
              <a:schemeClr val="bg1"/>
            </a:solidFill>
            <a:round/>
            <a:headEnd/>
            <a:tailEnd/>
          </a:ln>
        </p:spPr>
        <p:txBody>
          <a:bodyPr/>
          <a:lstStyle/>
          <a:p>
            <a:pPr eaLnBrk="0" hangingPunct="0"/>
            <a:endParaRPr lang="en-NZ"/>
          </a:p>
        </p:txBody>
      </p:sp>
      <p:pic>
        <p:nvPicPr>
          <p:cNvPr id="76802" name="Picture 3"/>
          <p:cNvPicPr>
            <a:picLocks noChangeAspect="1" noChangeArrowheads="1"/>
          </p:cNvPicPr>
          <p:nvPr/>
        </p:nvPicPr>
        <p:blipFill>
          <a:blip r:embed="rId2" cstate="print"/>
          <a:srcRect/>
          <a:stretch>
            <a:fillRect/>
          </a:stretch>
        </p:blipFill>
        <p:spPr bwMode="auto">
          <a:xfrm>
            <a:off x="157163" y="2205038"/>
            <a:ext cx="8909050" cy="4652962"/>
          </a:xfrm>
          <a:prstGeom prst="rect">
            <a:avLst/>
          </a:prstGeom>
          <a:noFill/>
          <a:ln w="9525">
            <a:noFill/>
            <a:miter lim="800000"/>
            <a:headEnd/>
            <a:tailEnd/>
          </a:ln>
        </p:spPr>
      </p:pic>
      <p:pic>
        <p:nvPicPr>
          <p:cNvPr id="76803" name="Picture 6"/>
          <p:cNvPicPr>
            <a:picLocks noChangeAspect="1" noChangeArrowheads="1"/>
          </p:cNvPicPr>
          <p:nvPr/>
        </p:nvPicPr>
        <p:blipFill>
          <a:blip r:embed="rId3" cstate="print"/>
          <a:srcRect/>
          <a:stretch>
            <a:fillRect/>
          </a:stretch>
        </p:blipFill>
        <p:spPr bwMode="auto">
          <a:xfrm>
            <a:off x="0" y="44450"/>
            <a:ext cx="9066213" cy="1439863"/>
          </a:xfrm>
          <a:prstGeom prst="rect">
            <a:avLst/>
          </a:prstGeom>
          <a:noFill/>
          <a:ln w="9525">
            <a:noFill/>
            <a:miter lim="800000"/>
            <a:headEnd/>
            <a:tailEnd/>
          </a:ln>
        </p:spPr>
      </p:pic>
      <p:sp>
        <p:nvSpPr>
          <p:cNvPr id="76804" name="AutoShape 2"/>
          <p:cNvSpPr>
            <a:spLocks noGrp="1" noChangeArrowheads="1"/>
          </p:cNvSpPr>
          <p:nvPr>
            <p:ph type="title"/>
          </p:nvPr>
        </p:nvSpPr>
        <p:spPr>
          <a:xfrm>
            <a:off x="323528" y="917848"/>
            <a:ext cx="8641085" cy="1143000"/>
          </a:xfrm>
        </p:spPr>
        <p:txBody>
          <a:bodyPr/>
          <a:lstStyle/>
          <a:p>
            <a:pPr eaLnBrk="1" hangingPunct="1"/>
            <a:r>
              <a:rPr lang="en-US" dirty="0" smtClean="0">
                <a:solidFill>
                  <a:schemeClr val="tx1"/>
                </a:solidFill>
              </a:rPr>
              <a:t>Flaxseed (“linseed”) and lower BP</a:t>
            </a:r>
          </a:p>
        </p:txBody>
      </p:sp>
      <p:cxnSp>
        <p:nvCxnSpPr>
          <p:cNvPr id="76805" name="Straight Connector 7"/>
          <p:cNvCxnSpPr>
            <a:cxnSpLocks noChangeShapeType="1"/>
          </p:cNvCxnSpPr>
          <p:nvPr/>
        </p:nvCxnSpPr>
        <p:spPr bwMode="auto">
          <a:xfrm>
            <a:off x="1331913" y="3500438"/>
            <a:ext cx="2808287" cy="0"/>
          </a:xfrm>
          <a:prstGeom prst="line">
            <a:avLst/>
          </a:prstGeom>
          <a:noFill/>
          <a:ln w="38100" algn="ctr">
            <a:solidFill>
              <a:srgbClr val="FF0000"/>
            </a:solidFill>
            <a:round/>
            <a:headEnd/>
            <a:tailEnd/>
          </a:ln>
        </p:spPr>
      </p:cxnSp>
      <p:cxnSp>
        <p:nvCxnSpPr>
          <p:cNvPr id="76806" name="Straight Connector 11"/>
          <p:cNvCxnSpPr>
            <a:cxnSpLocks noChangeShapeType="1"/>
          </p:cNvCxnSpPr>
          <p:nvPr/>
        </p:nvCxnSpPr>
        <p:spPr bwMode="auto">
          <a:xfrm>
            <a:off x="7667625" y="5013325"/>
            <a:ext cx="1296988" cy="0"/>
          </a:xfrm>
          <a:prstGeom prst="line">
            <a:avLst/>
          </a:prstGeom>
          <a:noFill/>
          <a:ln w="38100" algn="ctr">
            <a:solidFill>
              <a:srgbClr val="FF0000"/>
            </a:solidFill>
            <a:round/>
            <a:headEnd/>
            <a:tailEnd/>
          </a:ln>
        </p:spPr>
      </p:cxnSp>
      <p:cxnSp>
        <p:nvCxnSpPr>
          <p:cNvPr id="76807" name="Straight Connector 13"/>
          <p:cNvCxnSpPr>
            <a:cxnSpLocks noChangeShapeType="1"/>
          </p:cNvCxnSpPr>
          <p:nvPr/>
        </p:nvCxnSpPr>
        <p:spPr bwMode="auto">
          <a:xfrm>
            <a:off x="1258888" y="5229225"/>
            <a:ext cx="6913562" cy="0"/>
          </a:xfrm>
          <a:prstGeom prst="line">
            <a:avLst/>
          </a:prstGeom>
          <a:noFill/>
          <a:ln w="38100" algn="ctr">
            <a:solidFill>
              <a:srgbClr val="FF0000"/>
            </a:solidFill>
            <a:round/>
            <a:headEnd/>
            <a:tailEnd/>
          </a:ln>
        </p:spPr>
      </p:cxnSp>
      <p:cxnSp>
        <p:nvCxnSpPr>
          <p:cNvPr id="76808" name="Straight Connector 15"/>
          <p:cNvCxnSpPr>
            <a:cxnSpLocks noChangeShapeType="1"/>
          </p:cNvCxnSpPr>
          <p:nvPr/>
        </p:nvCxnSpPr>
        <p:spPr bwMode="auto">
          <a:xfrm>
            <a:off x="5591175" y="3500438"/>
            <a:ext cx="2203450" cy="0"/>
          </a:xfrm>
          <a:prstGeom prst="line">
            <a:avLst/>
          </a:prstGeom>
          <a:noFill/>
          <a:ln w="38100" algn="ctr">
            <a:solidFill>
              <a:srgbClr val="FF0000"/>
            </a:solidFill>
            <a:round/>
            <a:headEnd/>
            <a:tailEnd/>
          </a:ln>
        </p:spPr>
      </p:cxnSp>
    </p:spTree>
    <p:extLst>
      <p:ext uri="{BB962C8B-B14F-4D97-AF65-F5344CB8AC3E}">
        <p14:creationId xmlns:p14="http://schemas.microsoft.com/office/powerpoint/2010/main" val="39167233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4"/>
          <p:cNvSpPr txBox="1">
            <a:spLocks noChangeArrowheads="1"/>
          </p:cNvSpPr>
          <p:nvPr/>
        </p:nvSpPr>
        <p:spPr bwMode="auto">
          <a:xfrm>
            <a:off x="4932363" y="6381750"/>
            <a:ext cx="3917950" cy="231775"/>
          </a:xfrm>
          <a:prstGeom prst="rect">
            <a:avLst/>
          </a:prstGeom>
          <a:noFill/>
          <a:ln w="9525">
            <a:noFill/>
            <a:miter lim="800000"/>
            <a:headEnd/>
            <a:tailEnd/>
          </a:ln>
        </p:spPr>
        <p:txBody>
          <a:bodyPr lIns="0" tIns="0" rIns="0" bIns="0"/>
          <a:lstStyle/>
          <a:p>
            <a:pPr eaLnBrk="0" hangingPunct="0">
              <a:tabLst>
                <a:tab pos="723900" algn="l"/>
                <a:tab pos="1447800" algn="l"/>
                <a:tab pos="2171700" algn="l"/>
                <a:tab pos="2895600" algn="l"/>
                <a:tab pos="3619500" algn="l"/>
              </a:tabLst>
            </a:pPr>
            <a:r>
              <a:rPr lang="en-GB" sz="800" b="1" dirty="0" err="1">
                <a:solidFill>
                  <a:srgbClr val="000000"/>
                </a:solidFill>
                <a:ea typeface="msgothic"/>
                <a:cs typeface="msgothic"/>
              </a:rPr>
              <a:t>Aburto</a:t>
            </a:r>
            <a:r>
              <a:rPr lang="en-GB" sz="800" b="1" dirty="0">
                <a:solidFill>
                  <a:srgbClr val="000000"/>
                </a:solidFill>
                <a:ea typeface="msgothic"/>
                <a:cs typeface="msgothic"/>
              </a:rPr>
              <a:t> N J et al. BMJ </a:t>
            </a:r>
            <a:r>
              <a:rPr lang="en-GB" sz="800" b="1" dirty="0" smtClean="0">
                <a:solidFill>
                  <a:srgbClr val="000000"/>
                </a:solidFill>
                <a:ea typeface="msgothic"/>
                <a:cs typeface="msgothic"/>
              </a:rPr>
              <a:t>2013;346:bmj.f1378</a:t>
            </a:r>
          </a:p>
          <a:p>
            <a:pPr eaLnBrk="0" hangingPunct="0">
              <a:tabLst>
                <a:tab pos="723900" algn="l"/>
                <a:tab pos="1447800" algn="l"/>
                <a:tab pos="2171700" algn="l"/>
                <a:tab pos="2895600" algn="l"/>
                <a:tab pos="3619500" algn="l"/>
              </a:tabLst>
            </a:pPr>
            <a:endParaRPr lang="en-GB" sz="800" b="1" dirty="0">
              <a:solidFill>
                <a:srgbClr val="000000"/>
              </a:solidFill>
              <a:ea typeface="msgothic"/>
              <a:cs typeface="msgothic"/>
            </a:endParaRPr>
          </a:p>
        </p:txBody>
      </p:sp>
      <p:sp>
        <p:nvSpPr>
          <p:cNvPr id="77826" name="Rectangle 1"/>
          <p:cNvSpPr>
            <a:spLocks noChangeArrowheads="1"/>
          </p:cNvSpPr>
          <p:nvPr/>
        </p:nvSpPr>
        <p:spPr bwMode="auto">
          <a:xfrm>
            <a:off x="683568" y="2708920"/>
            <a:ext cx="8064500" cy="2862322"/>
          </a:xfrm>
          <a:prstGeom prst="rect">
            <a:avLst/>
          </a:prstGeom>
          <a:noFill/>
          <a:ln w="9525">
            <a:noFill/>
            <a:miter lim="800000"/>
            <a:headEnd/>
            <a:tailEnd/>
          </a:ln>
        </p:spPr>
        <p:txBody>
          <a:bodyPr>
            <a:spAutoFit/>
          </a:bodyPr>
          <a:lstStyle/>
          <a:p>
            <a:pPr marL="342900" indent="-342900" eaLnBrk="0" hangingPunct="0">
              <a:buFont typeface="Arial" charset="0"/>
              <a:buAutoNum type="arabicPeriod"/>
            </a:pPr>
            <a:r>
              <a:rPr lang="en-NZ" sz="2000" dirty="0"/>
              <a:t>reduced systolic blood pressure by </a:t>
            </a:r>
            <a:r>
              <a:rPr lang="en-NZ" sz="2000" dirty="0" smtClean="0"/>
              <a:t>6/4 mmHg (21 trials)</a:t>
            </a:r>
            <a:endParaRPr lang="en-NZ" sz="2000" dirty="0"/>
          </a:p>
          <a:p>
            <a:pPr marL="342900" indent="-342900" eaLnBrk="0" hangingPunct="0">
              <a:buFont typeface="Arial" charset="0"/>
              <a:buAutoNum type="arabicPeriod"/>
            </a:pPr>
            <a:endParaRPr lang="en-NZ" sz="2000" dirty="0"/>
          </a:p>
          <a:p>
            <a:pPr marL="342900" indent="-342900" eaLnBrk="0" hangingPunct="0">
              <a:buFont typeface="Arial" charset="0"/>
              <a:buAutoNum type="arabicPeriod"/>
            </a:pPr>
            <a:r>
              <a:rPr lang="en-NZ" sz="2000" dirty="0" smtClean="0"/>
              <a:t>average </a:t>
            </a:r>
            <a:r>
              <a:rPr lang="en-NZ" sz="2000" dirty="0"/>
              <a:t>potassium consumption in many countries is below the recommended  80 </a:t>
            </a:r>
            <a:r>
              <a:rPr lang="en-NZ" sz="2000" dirty="0" smtClean="0"/>
              <a:t>mmol/day</a:t>
            </a:r>
          </a:p>
          <a:p>
            <a:pPr marL="342900" indent="-342900" eaLnBrk="0" hangingPunct="0">
              <a:buFont typeface="Arial" charset="0"/>
              <a:buAutoNum type="arabicPeriod"/>
            </a:pPr>
            <a:endParaRPr lang="en-NZ" sz="2000" dirty="0"/>
          </a:p>
          <a:p>
            <a:pPr marL="342900" indent="-342900" eaLnBrk="0" hangingPunct="0">
              <a:buFont typeface="Arial" charset="0"/>
              <a:buAutoNum type="arabicPeriod"/>
            </a:pPr>
            <a:r>
              <a:rPr lang="en-NZ" sz="2000" dirty="0" smtClean="0"/>
              <a:t>risk </a:t>
            </a:r>
            <a:r>
              <a:rPr lang="en-NZ" sz="2000" dirty="0"/>
              <a:t>of stroke 30% less when the intake of potassium was 90-120 </a:t>
            </a:r>
            <a:r>
              <a:rPr lang="en-NZ" sz="2000" dirty="0" smtClean="0"/>
              <a:t>mmol/day (analysis </a:t>
            </a:r>
            <a:r>
              <a:rPr lang="en-NZ" sz="2000" dirty="0"/>
              <a:t>of nine cohort </a:t>
            </a:r>
            <a:r>
              <a:rPr lang="en-NZ" sz="2000" dirty="0" smtClean="0"/>
              <a:t>studies</a:t>
            </a:r>
            <a:r>
              <a:rPr lang="en-NZ" sz="2000" dirty="0"/>
              <a:t>)</a:t>
            </a:r>
          </a:p>
          <a:p>
            <a:pPr marL="342900" indent="-342900" eaLnBrk="0" hangingPunct="0">
              <a:buFont typeface="Arial" charset="0"/>
              <a:buAutoNum type="arabicPeriod"/>
            </a:pPr>
            <a:endParaRPr lang="en-NZ" sz="2000" dirty="0"/>
          </a:p>
          <a:p>
            <a:pPr marL="342900" indent="-342900" eaLnBrk="0" hangingPunct="0">
              <a:buFont typeface="Arial" charset="0"/>
              <a:buAutoNum type="arabicPeriod"/>
            </a:pPr>
            <a:endParaRPr lang="en-NZ" sz="2000" dirty="0"/>
          </a:p>
        </p:txBody>
      </p:sp>
      <p:sp>
        <p:nvSpPr>
          <p:cNvPr id="7" name="AutoShape 2"/>
          <p:cNvSpPr txBox="1">
            <a:spLocks noChangeArrowheads="1"/>
          </p:cNvSpPr>
          <p:nvPr/>
        </p:nvSpPr>
        <p:spPr>
          <a:xfrm>
            <a:off x="323528" y="701675"/>
            <a:ext cx="8280400" cy="1143000"/>
          </a:xfrm>
          <a:prstGeom prst="roundRect">
            <a:avLst>
              <a:gd name="adj" fmla="val 21667"/>
            </a:avLst>
          </a:prstGeom>
        </p:spPr>
        <p:txBody>
          <a:bodyPr/>
          <a:lstStyle/>
          <a:p>
            <a:pPr algn="ctr">
              <a:lnSpc>
                <a:spcPct val="90000"/>
              </a:lnSpc>
            </a:pPr>
            <a:r>
              <a:rPr lang="en-GB" sz="3200" b="1" dirty="0" smtClean="0">
                <a:solidFill>
                  <a:schemeClr val="accent1"/>
                </a:solidFill>
              </a:rPr>
              <a:t>High potassium diet</a:t>
            </a:r>
          </a:p>
          <a:p>
            <a:pPr algn="ctr">
              <a:lnSpc>
                <a:spcPct val="90000"/>
              </a:lnSpc>
            </a:pPr>
            <a:r>
              <a:rPr lang="en-NZ" sz="2000" b="1" dirty="0" smtClean="0">
                <a:solidFill>
                  <a:schemeClr val="tx2"/>
                </a:solidFill>
              </a:rPr>
              <a:t>analyses of trials</a:t>
            </a:r>
            <a:endParaRPr lang="en-GB" sz="2000" b="1" dirty="0" smtClean="0">
              <a:solidFill>
                <a:schemeClr val="accent1"/>
              </a:solidFill>
            </a:endParaRPr>
          </a:p>
          <a:p>
            <a:pPr>
              <a:lnSpc>
                <a:spcPct val="90000"/>
              </a:lnSpc>
            </a:pPr>
            <a:r>
              <a:rPr lang="en-US" sz="3200" b="1" dirty="0" smtClean="0">
                <a:solidFill>
                  <a:schemeClr val="accent1"/>
                </a:solidFill>
              </a:rPr>
              <a:t> </a:t>
            </a:r>
            <a:endParaRPr lang="en-US" sz="3200" b="1" dirty="0">
              <a:solidFill>
                <a:schemeClr val="accent1"/>
              </a:solidFill>
            </a:endParaRPr>
          </a:p>
        </p:txBody>
      </p:sp>
      <p:sp>
        <p:nvSpPr>
          <p:cNvPr id="5" name="Text Box 4"/>
          <p:cNvSpPr txBox="1">
            <a:spLocks noChangeArrowheads="1"/>
          </p:cNvSpPr>
          <p:nvPr/>
        </p:nvSpPr>
        <p:spPr bwMode="auto">
          <a:xfrm>
            <a:off x="4972943" y="6581601"/>
            <a:ext cx="3919537" cy="231775"/>
          </a:xfrm>
          <a:prstGeom prst="rect">
            <a:avLst/>
          </a:prstGeom>
          <a:noFill/>
          <a:ln w="9525">
            <a:noFill/>
            <a:miter lim="800000"/>
            <a:headEnd/>
            <a:tailEnd/>
          </a:ln>
        </p:spPr>
        <p:txBody>
          <a:bodyPr lIns="0" tIns="0" rIns="0" bIns="0"/>
          <a:lstStyle/>
          <a:p>
            <a:pPr eaLnBrk="0" hangingPunct="0">
              <a:tabLst>
                <a:tab pos="723900" algn="l"/>
                <a:tab pos="1447800" algn="l"/>
                <a:tab pos="2171700" algn="l"/>
                <a:tab pos="2895600" algn="l"/>
                <a:tab pos="3619500" algn="l"/>
              </a:tabLst>
            </a:pPr>
            <a:r>
              <a:rPr lang="en-GB" sz="800" b="1" dirty="0" err="1">
                <a:solidFill>
                  <a:srgbClr val="000000"/>
                </a:solidFill>
                <a:ea typeface="msgothic"/>
                <a:cs typeface="msgothic"/>
              </a:rPr>
              <a:t>Aburto</a:t>
            </a:r>
            <a:r>
              <a:rPr lang="en-GB" sz="800" b="1" dirty="0">
                <a:solidFill>
                  <a:srgbClr val="000000"/>
                </a:solidFill>
                <a:ea typeface="msgothic"/>
                <a:cs typeface="msgothic"/>
              </a:rPr>
              <a:t> N J et al. BMJ 2013;346:bmj.f1378</a:t>
            </a:r>
          </a:p>
        </p:txBody>
      </p:sp>
    </p:spTree>
    <p:extLst>
      <p:ext uri="{BB962C8B-B14F-4D97-AF65-F5344CB8AC3E}">
        <p14:creationId xmlns:p14="http://schemas.microsoft.com/office/powerpoint/2010/main" val="3586625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txBox="1">
            <a:spLocks noChangeArrowheads="1"/>
          </p:cNvSpPr>
          <p:nvPr/>
        </p:nvSpPr>
        <p:spPr>
          <a:xfrm>
            <a:off x="2051050" y="130175"/>
            <a:ext cx="8281988" cy="1143000"/>
          </a:xfrm>
          <a:prstGeom prst="roundRect">
            <a:avLst>
              <a:gd name="adj" fmla="val 21667"/>
            </a:avLst>
          </a:prstGeom>
        </p:spPr>
        <p:txBody>
          <a:bodyPr/>
          <a:lst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pitchFamily="34" charset="0"/>
              </a:defRPr>
            </a:lvl2pPr>
            <a:lvl3pPr algn="l" rtl="0" fontAlgn="base">
              <a:lnSpc>
                <a:spcPct val="90000"/>
              </a:lnSpc>
              <a:spcBef>
                <a:spcPct val="0"/>
              </a:spcBef>
              <a:spcAft>
                <a:spcPct val="0"/>
              </a:spcAft>
              <a:defRPr sz="3600" b="1">
                <a:solidFill>
                  <a:schemeClr val="tx2"/>
                </a:solidFill>
                <a:latin typeface="Arial" pitchFamily="34" charset="0"/>
              </a:defRPr>
            </a:lvl3pPr>
            <a:lvl4pPr algn="l" rtl="0" fontAlgn="base">
              <a:lnSpc>
                <a:spcPct val="90000"/>
              </a:lnSpc>
              <a:spcBef>
                <a:spcPct val="0"/>
              </a:spcBef>
              <a:spcAft>
                <a:spcPct val="0"/>
              </a:spcAft>
              <a:defRPr sz="3600" b="1">
                <a:solidFill>
                  <a:schemeClr val="tx2"/>
                </a:solidFill>
                <a:latin typeface="Arial" pitchFamily="34" charset="0"/>
              </a:defRPr>
            </a:lvl4pPr>
            <a:lvl5pPr algn="l" rtl="0" fontAlgn="base">
              <a:lnSpc>
                <a:spcPct val="90000"/>
              </a:lnSpc>
              <a:spcBef>
                <a:spcPct val="0"/>
              </a:spcBef>
              <a:spcAft>
                <a:spcPct val="0"/>
              </a:spcAft>
              <a:defRPr sz="3600" b="1">
                <a:solidFill>
                  <a:schemeClr val="tx2"/>
                </a:solidFill>
                <a:latin typeface="Arial" pitchFamily="34" charset="0"/>
              </a:defRPr>
            </a:lvl5pPr>
            <a:lvl6pPr marL="457200" algn="l" rtl="0" fontAlgn="base">
              <a:lnSpc>
                <a:spcPct val="90000"/>
              </a:lnSpc>
              <a:spcBef>
                <a:spcPct val="0"/>
              </a:spcBef>
              <a:spcAft>
                <a:spcPct val="0"/>
              </a:spcAft>
              <a:defRPr sz="3600" b="1">
                <a:solidFill>
                  <a:schemeClr val="tx2"/>
                </a:solidFill>
                <a:latin typeface="Arial" pitchFamily="34" charset="0"/>
              </a:defRPr>
            </a:lvl6pPr>
            <a:lvl7pPr marL="914400" algn="l" rtl="0" fontAlgn="base">
              <a:lnSpc>
                <a:spcPct val="90000"/>
              </a:lnSpc>
              <a:spcBef>
                <a:spcPct val="0"/>
              </a:spcBef>
              <a:spcAft>
                <a:spcPct val="0"/>
              </a:spcAft>
              <a:defRPr sz="3600" b="1">
                <a:solidFill>
                  <a:schemeClr val="tx2"/>
                </a:solidFill>
                <a:latin typeface="Arial" pitchFamily="34" charset="0"/>
              </a:defRPr>
            </a:lvl7pPr>
            <a:lvl8pPr marL="1371600" algn="l" rtl="0" fontAlgn="base">
              <a:lnSpc>
                <a:spcPct val="90000"/>
              </a:lnSpc>
              <a:spcBef>
                <a:spcPct val="0"/>
              </a:spcBef>
              <a:spcAft>
                <a:spcPct val="0"/>
              </a:spcAft>
              <a:defRPr sz="3600" b="1">
                <a:solidFill>
                  <a:schemeClr val="tx2"/>
                </a:solidFill>
                <a:latin typeface="Arial" pitchFamily="34" charset="0"/>
              </a:defRPr>
            </a:lvl8pPr>
            <a:lvl9pPr marL="1828800" algn="l" rtl="0" fontAlgn="base">
              <a:lnSpc>
                <a:spcPct val="90000"/>
              </a:lnSpc>
              <a:spcBef>
                <a:spcPct val="0"/>
              </a:spcBef>
              <a:spcAft>
                <a:spcPct val="0"/>
              </a:spcAft>
              <a:defRPr sz="3600" b="1">
                <a:solidFill>
                  <a:schemeClr val="tx2"/>
                </a:solidFill>
                <a:latin typeface="Arial" pitchFamily="34" charset="0"/>
              </a:defRPr>
            </a:lvl9pPr>
          </a:lstStyle>
          <a:p>
            <a:pPr>
              <a:defRPr/>
            </a:pPr>
            <a:r>
              <a:rPr lang="en-GB" sz="3200" dirty="0" smtClean="0">
                <a:solidFill>
                  <a:schemeClr val="accent1"/>
                </a:solidFill>
              </a:rPr>
              <a:t>potassium and </a:t>
            </a:r>
            <a:r>
              <a:rPr lang="en-NZ" sz="3200" dirty="0" smtClean="0">
                <a:solidFill>
                  <a:schemeClr val="accent1"/>
                </a:solidFill>
              </a:rPr>
              <a:t>foods</a:t>
            </a:r>
          </a:p>
          <a:p>
            <a:pPr>
              <a:defRPr/>
            </a:pPr>
            <a:r>
              <a:rPr lang="en-NZ" sz="1400" dirty="0" smtClean="0">
                <a:solidFill>
                  <a:schemeClr val="accent1"/>
                </a:solidFill>
              </a:rPr>
              <a:t>(% of recommended daily intake)</a:t>
            </a:r>
            <a:endParaRPr lang="en-GB" sz="1050" dirty="0">
              <a:solidFill>
                <a:schemeClr val="accent1"/>
              </a:solidFill>
            </a:endParaRPr>
          </a:p>
          <a:p>
            <a:pPr>
              <a:defRPr/>
            </a:pPr>
            <a:r>
              <a:rPr lang="en-US" sz="3200" kern="0" dirty="0" smtClean="0">
                <a:solidFill>
                  <a:schemeClr val="accent1"/>
                </a:solidFill>
              </a:rPr>
              <a:t> </a:t>
            </a:r>
            <a:endParaRPr lang="en-US" sz="3200" kern="0" dirty="0">
              <a:solidFill>
                <a:schemeClr val="accent1"/>
              </a:solidFill>
            </a:endParaRPr>
          </a:p>
        </p:txBody>
      </p:sp>
      <p:pic>
        <p:nvPicPr>
          <p:cNvPr id="83970" name="Picture 5"/>
          <p:cNvPicPr>
            <a:picLocks noChangeAspect="1" noChangeArrowheads="1"/>
          </p:cNvPicPr>
          <p:nvPr/>
        </p:nvPicPr>
        <p:blipFill>
          <a:blip r:embed="rId3" cstate="print"/>
          <a:srcRect/>
          <a:stretch>
            <a:fillRect/>
          </a:stretch>
        </p:blipFill>
        <p:spPr bwMode="auto">
          <a:xfrm>
            <a:off x="6350" y="1112838"/>
            <a:ext cx="9085263" cy="5745162"/>
          </a:xfrm>
          <a:prstGeom prst="rect">
            <a:avLst/>
          </a:prstGeom>
          <a:noFill/>
          <a:ln w="9525">
            <a:noFill/>
            <a:miter lim="800000"/>
            <a:headEnd/>
            <a:tailEnd/>
          </a:ln>
        </p:spPr>
      </p:pic>
    </p:spTree>
    <p:extLst>
      <p:ext uri="{BB962C8B-B14F-4D97-AF65-F5344CB8AC3E}">
        <p14:creationId xmlns:p14="http://schemas.microsoft.com/office/powerpoint/2010/main" val="5320935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AutoShape 2"/>
          <p:cNvSpPr>
            <a:spLocks noGrp="1" noChangeArrowheads="1"/>
          </p:cNvSpPr>
          <p:nvPr>
            <p:ph type="title"/>
          </p:nvPr>
        </p:nvSpPr>
        <p:spPr>
          <a:xfrm>
            <a:off x="395536" y="404664"/>
            <a:ext cx="7924800" cy="1143000"/>
          </a:xfrm>
        </p:spPr>
        <p:txBody>
          <a:bodyPr/>
          <a:lstStyle/>
          <a:p>
            <a:pPr algn="ctr"/>
            <a:r>
              <a:rPr lang="en-NZ" dirty="0" smtClean="0">
                <a:solidFill>
                  <a:schemeClr val="tx1"/>
                </a:solidFill>
              </a:rPr>
              <a:t>Fruit and </a:t>
            </a:r>
            <a:r>
              <a:rPr lang="en-NZ" dirty="0" err="1" smtClean="0">
                <a:solidFill>
                  <a:schemeClr val="tx1"/>
                </a:solidFill>
              </a:rPr>
              <a:t>Veges</a:t>
            </a:r>
            <a:r>
              <a:rPr lang="en-NZ" dirty="0" smtClean="0">
                <a:solidFill>
                  <a:schemeClr val="tx1"/>
                </a:solidFill>
              </a:rPr>
              <a:t> and Stroke?</a:t>
            </a:r>
            <a:endParaRPr lang="en-US" dirty="0">
              <a:solidFill>
                <a:schemeClr val="tx1"/>
              </a:solidFill>
            </a:endParaRPr>
          </a:p>
        </p:txBody>
      </p:sp>
      <p:sp>
        <p:nvSpPr>
          <p:cNvPr id="434181" name="Rectangle 5"/>
          <p:cNvSpPr>
            <a:spLocks noGrp="1" noChangeArrowheads="1"/>
          </p:cNvSpPr>
          <p:nvPr>
            <p:ph type="body" idx="1"/>
          </p:nvPr>
        </p:nvSpPr>
        <p:spPr>
          <a:xfrm>
            <a:off x="395536" y="2204864"/>
            <a:ext cx="8280920" cy="3724275"/>
          </a:xfrm>
          <a:noFill/>
          <a:ln/>
        </p:spPr>
        <p:txBody>
          <a:bodyPr/>
          <a:lstStyle/>
          <a:p>
            <a:pPr marL="457200" lvl="0" indent="-457200">
              <a:buFont typeface="+mj-lt"/>
              <a:buAutoNum type="arabicPeriod"/>
            </a:pPr>
            <a:endParaRPr lang="en-US" sz="2200" dirty="0"/>
          </a:p>
          <a:p>
            <a:pPr lvl="1" defTabSz="1425575">
              <a:lnSpc>
                <a:spcPct val="90000"/>
              </a:lnSpc>
              <a:buFontTx/>
              <a:buNone/>
              <a:tabLst>
                <a:tab pos="4397375" algn="l"/>
              </a:tabLst>
            </a:pPr>
            <a:endParaRPr lang="en-US" sz="2800" dirty="0"/>
          </a:p>
          <a:p>
            <a:pPr lvl="1" defTabSz="1425575">
              <a:lnSpc>
                <a:spcPct val="90000"/>
              </a:lnSpc>
              <a:buFontTx/>
              <a:buNone/>
              <a:tabLst>
                <a:tab pos="4397375" algn="l"/>
              </a:tabLst>
            </a:pPr>
            <a:endParaRPr lang="en-US" sz="2800" dirty="0"/>
          </a:p>
        </p:txBody>
      </p:sp>
      <p:pic>
        <p:nvPicPr>
          <p:cNvPr id="2" name="Picture 1"/>
          <p:cNvPicPr>
            <a:picLocks noChangeAspect="1"/>
          </p:cNvPicPr>
          <p:nvPr/>
        </p:nvPicPr>
        <p:blipFill>
          <a:blip r:embed="rId2"/>
          <a:stretch>
            <a:fillRect/>
          </a:stretch>
        </p:blipFill>
        <p:spPr>
          <a:xfrm>
            <a:off x="1475656" y="2060848"/>
            <a:ext cx="5816699" cy="3615392"/>
          </a:xfrm>
          <a:prstGeom prst="rect">
            <a:avLst/>
          </a:prstGeom>
        </p:spPr>
      </p:pic>
      <p:sp>
        <p:nvSpPr>
          <p:cNvPr id="3" name="TextBox 2"/>
          <p:cNvSpPr txBox="1"/>
          <p:nvPr/>
        </p:nvSpPr>
        <p:spPr>
          <a:xfrm>
            <a:off x="1060018" y="5820092"/>
            <a:ext cx="6724918" cy="369332"/>
          </a:xfrm>
          <a:prstGeom prst="rect">
            <a:avLst/>
          </a:prstGeom>
          <a:noFill/>
        </p:spPr>
        <p:txBody>
          <a:bodyPr wrap="none" rtlCol="0">
            <a:spAutoFit/>
          </a:bodyPr>
          <a:lstStyle/>
          <a:p>
            <a:r>
              <a:rPr lang="en-NZ" dirty="0" smtClean="0"/>
              <a:t>FYI these are the cruciferous </a:t>
            </a:r>
            <a:r>
              <a:rPr lang="en-NZ" dirty="0" err="1" smtClean="0"/>
              <a:t>veges</a:t>
            </a:r>
            <a:r>
              <a:rPr lang="en-NZ" dirty="0" smtClean="0"/>
              <a:t> (good for stroke prevention)</a:t>
            </a:r>
            <a:endParaRPr lang="en-NZ" dirty="0"/>
          </a:p>
        </p:txBody>
      </p:sp>
    </p:spTree>
    <p:extLst>
      <p:ext uri="{BB962C8B-B14F-4D97-AF65-F5344CB8AC3E}">
        <p14:creationId xmlns:p14="http://schemas.microsoft.com/office/powerpoint/2010/main" val="310211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5" name="AutoShape 2"/>
          <p:cNvSpPr>
            <a:spLocks noGrp="1" noChangeArrowheads="1"/>
          </p:cNvSpPr>
          <p:nvPr>
            <p:ph type="title"/>
          </p:nvPr>
        </p:nvSpPr>
        <p:spPr/>
        <p:txBody>
          <a:bodyPr/>
          <a:lstStyle/>
          <a:p>
            <a:pPr eaLnBrk="1" hangingPunct="1"/>
            <a:r>
              <a:rPr lang="en-US" smtClean="0"/>
              <a:t>Stroke Prevention Lifestyle</a:t>
            </a:r>
          </a:p>
        </p:txBody>
      </p:sp>
      <p:sp>
        <p:nvSpPr>
          <p:cNvPr id="93186" name="Rectangle 3"/>
          <p:cNvSpPr>
            <a:spLocks noGrp="1" noChangeArrowheads="1"/>
          </p:cNvSpPr>
          <p:nvPr>
            <p:ph type="body" idx="1"/>
          </p:nvPr>
        </p:nvSpPr>
        <p:spPr>
          <a:xfrm>
            <a:off x="838200" y="2401888"/>
            <a:ext cx="8077200" cy="4267200"/>
          </a:xfrm>
        </p:spPr>
        <p:txBody>
          <a:bodyPr/>
          <a:lstStyle/>
          <a:p>
            <a:pPr defTabSz="1195388" eaLnBrk="1" hangingPunct="1">
              <a:lnSpc>
                <a:spcPct val="90000"/>
              </a:lnSpc>
              <a:buFont typeface="Wingdings" pitchFamily="2" charset="2"/>
              <a:buNone/>
              <a:tabLst>
                <a:tab pos="1657350" algn="l"/>
                <a:tab pos="2974975" algn="l"/>
                <a:tab pos="3549650" algn="l"/>
                <a:tab pos="6627813" algn="l"/>
              </a:tabLst>
            </a:pPr>
            <a:r>
              <a:rPr lang="en-US" sz="2000" b="1" smtClean="0"/>
              <a:t>6xUnhealthy			Advice	</a:t>
            </a:r>
          </a:p>
          <a:p>
            <a:pPr defTabSz="1195388" eaLnBrk="1" hangingPunct="1">
              <a:lnSpc>
                <a:spcPct val="90000"/>
              </a:lnSpc>
              <a:buFont typeface="Wingdings" pitchFamily="2" charset="2"/>
              <a:buNone/>
              <a:tabLst>
                <a:tab pos="1657350" algn="l"/>
                <a:tab pos="2974975" algn="l"/>
                <a:tab pos="3549650" algn="l"/>
                <a:tab pos="6627813" algn="l"/>
              </a:tabLst>
            </a:pPr>
            <a:r>
              <a:rPr lang="en-US" sz="2000" smtClean="0"/>
              <a:t>-------------------------------------------------------------------------------------</a:t>
            </a:r>
          </a:p>
          <a:p>
            <a:pPr defTabSz="1195388" eaLnBrk="1" hangingPunct="1">
              <a:lnSpc>
                <a:spcPct val="90000"/>
              </a:lnSpc>
              <a:buFont typeface="Wingdings" pitchFamily="2" charset="2"/>
              <a:buNone/>
              <a:tabLst>
                <a:tab pos="1657350" algn="l"/>
                <a:tab pos="2974975" algn="l"/>
                <a:tab pos="3549650" algn="l"/>
                <a:tab pos="6627813" algn="l"/>
              </a:tabLst>
            </a:pPr>
            <a:r>
              <a:rPr lang="en-US" sz="1800" smtClean="0"/>
              <a:t>No Smoking			stop</a:t>
            </a:r>
          </a:p>
          <a:p>
            <a:pPr defTabSz="1195388" eaLnBrk="1" hangingPunct="1">
              <a:lnSpc>
                <a:spcPct val="90000"/>
              </a:lnSpc>
              <a:buFont typeface="Wingdings" pitchFamily="2" charset="2"/>
              <a:buNone/>
              <a:tabLst>
                <a:tab pos="1657350" algn="l"/>
                <a:tab pos="2974975" algn="l"/>
                <a:tab pos="3549650" algn="l"/>
                <a:tab pos="6627813" algn="l"/>
              </a:tabLst>
            </a:pPr>
            <a:endParaRPr lang="en-US" sz="800" smtClean="0"/>
          </a:p>
          <a:p>
            <a:pPr defTabSz="1195388" eaLnBrk="1" hangingPunct="1">
              <a:lnSpc>
                <a:spcPct val="90000"/>
              </a:lnSpc>
              <a:buFont typeface="Wingdings" pitchFamily="2" charset="2"/>
              <a:buNone/>
              <a:tabLst>
                <a:tab pos="1657350" algn="l"/>
                <a:tab pos="2974975" algn="l"/>
                <a:tab pos="3549650" algn="l"/>
                <a:tab pos="6627813" algn="l"/>
              </a:tabLst>
            </a:pPr>
            <a:r>
              <a:rPr lang="en-US" sz="1800" smtClean="0"/>
              <a:t>No Drugs			stop	</a:t>
            </a:r>
          </a:p>
          <a:p>
            <a:pPr defTabSz="1195388" eaLnBrk="1" hangingPunct="1">
              <a:lnSpc>
                <a:spcPct val="90000"/>
              </a:lnSpc>
              <a:buFont typeface="Wingdings" pitchFamily="2" charset="2"/>
              <a:buNone/>
              <a:tabLst>
                <a:tab pos="1657350" algn="l"/>
                <a:tab pos="2974975" algn="l"/>
                <a:tab pos="3549650" algn="l"/>
                <a:tab pos="6627813" algn="l"/>
              </a:tabLst>
            </a:pPr>
            <a:endParaRPr lang="en-US" sz="800" smtClean="0"/>
          </a:p>
          <a:p>
            <a:pPr defTabSz="1195388" eaLnBrk="1" hangingPunct="1">
              <a:lnSpc>
                <a:spcPct val="90000"/>
              </a:lnSpc>
              <a:buFont typeface="Wingdings" pitchFamily="2" charset="2"/>
              <a:buNone/>
              <a:tabLst>
                <a:tab pos="1657350" algn="l"/>
                <a:tab pos="2974975" algn="l"/>
                <a:tab pos="3549650" algn="l"/>
                <a:tab pos="6627813" algn="l"/>
              </a:tabLst>
            </a:pPr>
            <a:r>
              <a:rPr lang="en-US" sz="1800" smtClean="0"/>
              <a:t>No Boozing			small</a:t>
            </a:r>
            <a:r>
              <a:rPr lang="en-US" sz="1800" smtClean="0">
                <a:sym typeface="Wingdings" pitchFamily="2" charset="2"/>
              </a:rPr>
              <a:t> amounts</a:t>
            </a:r>
          </a:p>
          <a:p>
            <a:pPr defTabSz="1195388" eaLnBrk="1" hangingPunct="1">
              <a:lnSpc>
                <a:spcPct val="90000"/>
              </a:lnSpc>
              <a:buFont typeface="Wingdings" pitchFamily="2" charset="2"/>
              <a:buNone/>
              <a:tabLst>
                <a:tab pos="1657350" algn="l"/>
                <a:tab pos="2974975" algn="l"/>
                <a:tab pos="3549650" algn="l"/>
                <a:tab pos="6627813" algn="l"/>
              </a:tabLst>
            </a:pPr>
            <a:r>
              <a:rPr lang="en-US" sz="1800" smtClean="0">
                <a:sym typeface="Wingdings" pitchFamily="2" charset="2"/>
              </a:rPr>
              <a:t>			 </a:t>
            </a:r>
          </a:p>
          <a:p>
            <a:pPr defTabSz="1195388" eaLnBrk="1" hangingPunct="1">
              <a:lnSpc>
                <a:spcPct val="90000"/>
              </a:lnSpc>
              <a:buFont typeface="Wingdings" pitchFamily="2" charset="2"/>
              <a:buNone/>
              <a:tabLst>
                <a:tab pos="1657350" algn="l"/>
                <a:tab pos="2974975" algn="l"/>
                <a:tab pos="3549650" algn="l"/>
                <a:tab pos="6627813" algn="l"/>
              </a:tabLst>
            </a:pPr>
            <a:r>
              <a:rPr lang="en-US" sz="1800" smtClean="0">
                <a:sym typeface="Wingdings" pitchFamily="2" charset="2"/>
              </a:rPr>
              <a:t>No  meat-fats/frying/ low dairy-fat	if needing statin (LDL&lt;1.8)		    	</a:t>
            </a:r>
            <a:endParaRPr lang="en-US" sz="1800" smtClean="0"/>
          </a:p>
          <a:p>
            <a:pPr defTabSz="1195388" eaLnBrk="1" hangingPunct="1">
              <a:lnSpc>
                <a:spcPct val="90000"/>
              </a:lnSpc>
              <a:buFont typeface="Wingdings" pitchFamily="2" charset="2"/>
              <a:buNone/>
              <a:tabLst>
                <a:tab pos="1657350" algn="l"/>
                <a:tab pos="2974975" algn="l"/>
                <a:tab pos="3549650" algn="l"/>
                <a:tab pos="6627813" algn="l"/>
              </a:tabLst>
            </a:pPr>
            <a:r>
              <a:rPr lang="en-US" sz="1800" smtClean="0"/>
              <a:t>No Salt			if BP&gt;120/80, &lt;200mg sodium/serving</a:t>
            </a:r>
          </a:p>
          <a:p>
            <a:pPr defTabSz="1195388" eaLnBrk="1" hangingPunct="1">
              <a:lnSpc>
                <a:spcPct val="90000"/>
              </a:lnSpc>
              <a:buFont typeface="Wingdings" pitchFamily="2" charset="2"/>
              <a:buNone/>
              <a:tabLst>
                <a:tab pos="1657350" algn="l"/>
                <a:tab pos="2974975" algn="l"/>
                <a:tab pos="3549650" algn="l"/>
                <a:tab pos="6627813" algn="l"/>
              </a:tabLst>
            </a:pPr>
            <a:r>
              <a:rPr lang="en-US" sz="1800" smtClean="0"/>
              <a:t>				none table/kitchen, avoid licorice</a:t>
            </a:r>
          </a:p>
          <a:p>
            <a:pPr defTabSz="1195388" eaLnBrk="1" hangingPunct="1">
              <a:lnSpc>
                <a:spcPct val="90000"/>
              </a:lnSpc>
              <a:buFont typeface="Wingdings" pitchFamily="2" charset="2"/>
              <a:buNone/>
              <a:tabLst>
                <a:tab pos="1657350" algn="l"/>
                <a:tab pos="2974975" algn="l"/>
                <a:tab pos="3549650" algn="l"/>
                <a:tab pos="6627813" algn="l"/>
              </a:tabLst>
            </a:pPr>
            <a:endParaRPr lang="en-US" sz="800" smtClean="0"/>
          </a:p>
          <a:p>
            <a:pPr defTabSz="1195388" eaLnBrk="1" hangingPunct="1">
              <a:lnSpc>
                <a:spcPct val="90000"/>
              </a:lnSpc>
              <a:buFont typeface="Wingdings" pitchFamily="2" charset="2"/>
              <a:buNone/>
              <a:tabLst>
                <a:tab pos="1657350" algn="l"/>
                <a:tab pos="2974975" algn="l"/>
                <a:tab pos="3549650" algn="l"/>
                <a:tab pos="6627813" algn="l"/>
              </a:tabLst>
            </a:pPr>
            <a:r>
              <a:rPr lang="en-US" sz="1800" smtClean="0"/>
              <a:t>Less Red Meat/Pork		1-2 serves/week; use poultry instead</a:t>
            </a:r>
          </a:p>
          <a:p>
            <a:pPr defTabSz="1195388" eaLnBrk="1" hangingPunct="1">
              <a:lnSpc>
                <a:spcPct val="90000"/>
              </a:lnSpc>
              <a:buFont typeface="Wingdings" pitchFamily="2" charset="2"/>
              <a:buNone/>
              <a:tabLst>
                <a:tab pos="1657350" algn="l"/>
                <a:tab pos="2974975" algn="l"/>
                <a:tab pos="3549650" algn="l"/>
                <a:tab pos="6627813" algn="l"/>
              </a:tabLst>
            </a:pPr>
            <a:r>
              <a:rPr lang="en-US" sz="1800" smtClean="0"/>
              <a:t>				</a:t>
            </a:r>
          </a:p>
          <a:p>
            <a:pPr lvl="1" defTabSz="1195388" eaLnBrk="1" hangingPunct="1">
              <a:lnSpc>
                <a:spcPct val="90000"/>
              </a:lnSpc>
              <a:buFontTx/>
              <a:buNone/>
              <a:tabLst>
                <a:tab pos="1657350" algn="l"/>
                <a:tab pos="2974975" algn="l"/>
                <a:tab pos="3549650" algn="l"/>
                <a:tab pos="6627813" algn="l"/>
              </a:tabLst>
            </a:pPr>
            <a:endParaRPr lang="en-US" sz="28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75671"/>
            <a:ext cx="7343775"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2"/>
          <p:cNvSpPr txBox="1">
            <a:spLocks noChangeArrowheads="1"/>
          </p:cNvSpPr>
          <p:nvPr/>
        </p:nvSpPr>
        <p:spPr>
          <a:xfrm>
            <a:off x="323528" y="332656"/>
            <a:ext cx="8280400" cy="1143000"/>
          </a:xfrm>
          <a:prstGeom prst="roundRect">
            <a:avLst>
              <a:gd name="adj" fmla="val 21667"/>
            </a:avLst>
          </a:prstGeom>
        </p:spPr>
        <p:txBody>
          <a:bodyPr/>
          <a:lstStyle/>
          <a:p>
            <a:pPr algn="ctr">
              <a:lnSpc>
                <a:spcPct val="90000"/>
              </a:lnSpc>
            </a:pPr>
            <a:r>
              <a:rPr lang="en-NZ" sz="3200" b="1" dirty="0" smtClean="0">
                <a:solidFill>
                  <a:schemeClr val="accent1"/>
                </a:solidFill>
              </a:rPr>
              <a:t>Fruit and </a:t>
            </a:r>
            <a:r>
              <a:rPr lang="en-NZ" sz="3200" b="1" dirty="0" err="1" smtClean="0">
                <a:solidFill>
                  <a:schemeClr val="accent1"/>
                </a:solidFill>
              </a:rPr>
              <a:t>Veges</a:t>
            </a:r>
            <a:endParaRPr lang="en-US" sz="3200" b="1" dirty="0">
              <a:solidFill>
                <a:schemeClr val="accent1"/>
              </a:solidFill>
            </a:endParaRPr>
          </a:p>
        </p:txBody>
      </p:sp>
      <p:sp>
        <p:nvSpPr>
          <p:cNvPr id="2" name="Oval 1"/>
          <p:cNvSpPr/>
          <p:nvPr/>
        </p:nvSpPr>
        <p:spPr bwMode="auto">
          <a:xfrm>
            <a:off x="1119695" y="3066744"/>
            <a:ext cx="1368152" cy="50627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
        <p:nvSpPr>
          <p:cNvPr id="8" name="Oval 7"/>
          <p:cNvSpPr/>
          <p:nvPr/>
        </p:nvSpPr>
        <p:spPr bwMode="auto">
          <a:xfrm>
            <a:off x="6053878" y="3066744"/>
            <a:ext cx="1728192" cy="50627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800" b="0" i="0" u="none" strike="noStrike" cap="none" normalizeH="0" baseline="0" smtClean="0">
              <a:ln>
                <a:noFill/>
              </a:ln>
              <a:solidFill>
                <a:schemeClr val="tx1"/>
              </a:solidFill>
              <a:effectLst/>
              <a:latin typeface="Arial" pitchFamily="34" charset="0"/>
            </a:endParaRPr>
          </a:p>
        </p:txBody>
      </p:sp>
      <p:sp>
        <p:nvSpPr>
          <p:cNvPr id="3" name="TextBox 2"/>
          <p:cNvSpPr txBox="1"/>
          <p:nvPr/>
        </p:nvSpPr>
        <p:spPr>
          <a:xfrm>
            <a:off x="7924113" y="3135214"/>
            <a:ext cx="1159292" cy="369332"/>
          </a:xfrm>
          <a:prstGeom prst="rect">
            <a:avLst/>
          </a:prstGeom>
          <a:noFill/>
        </p:spPr>
        <p:txBody>
          <a:bodyPr wrap="none" rtlCol="0">
            <a:spAutoFit/>
          </a:bodyPr>
          <a:lstStyle/>
          <a:p>
            <a:r>
              <a:rPr lang="en-NZ" b="1" dirty="0" smtClean="0">
                <a:solidFill>
                  <a:srgbClr val="FF0000"/>
                </a:solidFill>
              </a:rPr>
              <a:t>28% less</a:t>
            </a:r>
            <a:endParaRPr lang="en-NZ" b="1" dirty="0">
              <a:solidFill>
                <a:srgbClr val="FF0000"/>
              </a:solidFill>
            </a:endParaRPr>
          </a:p>
        </p:txBody>
      </p:sp>
      <p:sp>
        <p:nvSpPr>
          <p:cNvPr id="9" name="TextBox 8"/>
          <p:cNvSpPr txBox="1"/>
          <p:nvPr/>
        </p:nvSpPr>
        <p:spPr>
          <a:xfrm>
            <a:off x="7850468" y="1901868"/>
            <a:ext cx="1159292" cy="369332"/>
          </a:xfrm>
          <a:prstGeom prst="rect">
            <a:avLst/>
          </a:prstGeom>
          <a:noFill/>
        </p:spPr>
        <p:txBody>
          <a:bodyPr wrap="none" rtlCol="0">
            <a:spAutoFit/>
          </a:bodyPr>
          <a:lstStyle/>
          <a:p>
            <a:r>
              <a:rPr lang="en-NZ" b="1" dirty="0" smtClean="0">
                <a:solidFill>
                  <a:srgbClr val="FF0000"/>
                </a:solidFill>
              </a:rPr>
              <a:t>21% less</a:t>
            </a:r>
            <a:endParaRPr lang="en-NZ" b="1" dirty="0">
              <a:solidFill>
                <a:srgbClr val="FF0000"/>
              </a:solidFill>
            </a:endParaRPr>
          </a:p>
        </p:txBody>
      </p:sp>
    </p:spTree>
    <p:extLst>
      <p:ext uri="{BB962C8B-B14F-4D97-AF65-F5344CB8AC3E}">
        <p14:creationId xmlns:p14="http://schemas.microsoft.com/office/powerpoint/2010/main" val="22402348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txBox="1">
            <a:spLocks noChangeArrowheads="1"/>
          </p:cNvSpPr>
          <p:nvPr/>
        </p:nvSpPr>
        <p:spPr>
          <a:xfrm>
            <a:off x="323528" y="332656"/>
            <a:ext cx="8280400" cy="1143000"/>
          </a:xfrm>
          <a:prstGeom prst="roundRect">
            <a:avLst>
              <a:gd name="adj" fmla="val 21667"/>
            </a:avLst>
          </a:prstGeom>
        </p:spPr>
        <p:txBody>
          <a:bodyPr/>
          <a:lstStyle/>
          <a:p>
            <a:pPr algn="ctr">
              <a:lnSpc>
                <a:spcPct val="90000"/>
              </a:lnSpc>
            </a:pPr>
            <a:r>
              <a:rPr lang="en-NZ" sz="3200" b="1" dirty="0" smtClean="0">
                <a:solidFill>
                  <a:schemeClr val="accent1"/>
                </a:solidFill>
              </a:rPr>
              <a:t>Fruit and </a:t>
            </a:r>
            <a:r>
              <a:rPr lang="en-NZ" sz="3200" b="1" dirty="0" err="1" smtClean="0">
                <a:solidFill>
                  <a:schemeClr val="accent1"/>
                </a:solidFill>
              </a:rPr>
              <a:t>Veges</a:t>
            </a:r>
            <a:endParaRPr lang="en-US" sz="3200" b="1" dirty="0">
              <a:solidFill>
                <a:schemeClr val="accent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28775"/>
            <a:ext cx="83820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5576" y="5400957"/>
            <a:ext cx="2890535" cy="646331"/>
          </a:xfrm>
          <a:prstGeom prst="rect">
            <a:avLst/>
          </a:prstGeom>
          <a:noFill/>
        </p:spPr>
        <p:txBody>
          <a:bodyPr wrap="none" rtlCol="0">
            <a:spAutoFit/>
          </a:bodyPr>
          <a:lstStyle/>
          <a:p>
            <a:r>
              <a:rPr lang="en-NZ" b="1" dirty="0" smtClean="0">
                <a:solidFill>
                  <a:srgbClr val="FF0000"/>
                </a:solidFill>
              </a:rPr>
              <a:t>55% less stroke</a:t>
            </a:r>
          </a:p>
          <a:p>
            <a:r>
              <a:rPr lang="en-NZ" b="1" dirty="0" smtClean="0">
                <a:solidFill>
                  <a:srgbClr val="FF0000"/>
                </a:solidFill>
              </a:rPr>
              <a:t>from 400gm fruit per day</a:t>
            </a:r>
            <a:endParaRPr lang="en-NZ" b="1" dirty="0">
              <a:solidFill>
                <a:srgbClr val="FF0000"/>
              </a:solidFill>
            </a:endParaRPr>
          </a:p>
        </p:txBody>
      </p:sp>
      <p:sp>
        <p:nvSpPr>
          <p:cNvPr id="5" name="TextBox 4"/>
          <p:cNvSpPr txBox="1"/>
          <p:nvPr/>
        </p:nvSpPr>
        <p:spPr>
          <a:xfrm>
            <a:off x="5580112" y="5382344"/>
            <a:ext cx="3095719" cy="646331"/>
          </a:xfrm>
          <a:prstGeom prst="rect">
            <a:avLst/>
          </a:prstGeom>
          <a:noFill/>
        </p:spPr>
        <p:txBody>
          <a:bodyPr wrap="none" rtlCol="0">
            <a:spAutoFit/>
          </a:bodyPr>
          <a:lstStyle/>
          <a:p>
            <a:r>
              <a:rPr lang="en-NZ" b="1" dirty="0" smtClean="0">
                <a:solidFill>
                  <a:srgbClr val="FF0000"/>
                </a:solidFill>
              </a:rPr>
              <a:t>20% less stroke</a:t>
            </a:r>
          </a:p>
          <a:p>
            <a:r>
              <a:rPr lang="en-NZ" b="1" dirty="0" smtClean="0">
                <a:solidFill>
                  <a:srgbClr val="FF0000"/>
                </a:solidFill>
              </a:rPr>
              <a:t>from 400gm </a:t>
            </a:r>
            <a:r>
              <a:rPr lang="en-NZ" b="1" dirty="0" err="1" smtClean="0">
                <a:solidFill>
                  <a:srgbClr val="FF0000"/>
                </a:solidFill>
              </a:rPr>
              <a:t>veges</a:t>
            </a:r>
            <a:r>
              <a:rPr lang="en-NZ" b="1" dirty="0" smtClean="0">
                <a:solidFill>
                  <a:srgbClr val="FF0000"/>
                </a:solidFill>
              </a:rPr>
              <a:t> per day</a:t>
            </a:r>
            <a:endParaRPr lang="en-NZ" b="1" dirty="0">
              <a:solidFill>
                <a:srgbClr val="FF0000"/>
              </a:solidFill>
            </a:endParaRPr>
          </a:p>
        </p:txBody>
      </p:sp>
    </p:spTree>
    <p:extLst>
      <p:ext uri="{BB962C8B-B14F-4D97-AF65-F5344CB8AC3E}">
        <p14:creationId xmlns:p14="http://schemas.microsoft.com/office/powerpoint/2010/main" val="14798417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txBox="1">
            <a:spLocks noChangeArrowheads="1"/>
          </p:cNvSpPr>
          <p:nvPr/>
        </p:nvSpPr>
        <p:spPr>
          <a:xfrm>
            <a:off x="323528" y="332656"/>
            <a:ext cx="8280400" cy="1143000"/>
          </a:xfrm>
          <a:prstGeom prst="roundRect">
            <a:avLst>
              <a:gd name="adj" fmla="val 21667"/>
            </a:avLst>
          </a:prstGeom>
        </p:spPr>
        <p:txBody>
          <a:bodyPr/>
          <a:lstStyle/>
          <a:p>
            <a:pPr algn="ctr">
              <a:lnSpc>
                <a:spcPct val="90000"/>
              </a:lnSpc>
            </a:pPr>
            <a:r>
              <a:rPr lang="en-NZ" sz="3200" b="1" dirty="0" smtClean="0">
                <a:solidFill>
                  <a:schemeClr val="accent1"/>
                </a:solidFill>
              </a:rPr>
              <a:t>Fruit 400mg / day</a:t>
            </a:r>
            <a:endParaRPr lang="en-US" sz="3200" b="1" dirty="0">
              <a:solidFill>
                <a:schemeClr val="accent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1132160"/>
            <a:ext cx="7135813" cy="553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2082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AutoShape 2"/>
          <p:cNvSpPr>
            <a:spLocks noGrp="1" noChangeArrowheads="1"/>
          </p:cNvSpPr>
          <p:nvPr>
            <p:ph type="title"/>
          </p:nvPr>
        </p:nvSpPr>
        <p:spPr/>
        <p:txBody>
          <a:bodyPr/>
          <a:lstStyle/>
          <a:p>
            <a:pPr algn="ctr" eaLnBrk="1" hangingPunct="1"/>
            <a:r>
              <a:rPr lang="en-US" dirty="0" smtClean="0">
                <a:solidFill>
                  <a:schemeClr val="tx1"/>
                </a:solidFill>
              </a:rPr>
              <a:t>Cannabis; NZ issue</a:t>
            </a:r>
          </a:p>
        </p:txBody>
      </p:sp>
      <p:sp>
        <p:nvSpPr>
          <p:cNvPr id="87042" name="Rectangle 5"/>
          <p:cNvSpPr>
            <a:spLocks noGrp="1" noChangeArrowheads="1"/>
          </p:cNvSpPr>
          <p:nvPr>
            <p:ph type="body" idx="1"/>
          </p:nvPr>
        </p:nvSpPr>
        <p:spPr>
          <a:xfrm>
            <a:off x="838200" y="2420938"/>
            <a:ext cx="8305800" cy="3724275"/>
          </a:xfrm>
        </p:spPr>
        <p:txBody>
          <a:bodyPr/>
          <a:lstStyle/>
          <a:p>
            <a:pPr defTabSz="1425575" eaLnBrk="1" hangingPunct="1">
              <a:lnSpc>
                <a:spcPct val="90000"/>
              </a:lnSpc>
              <a:buFont typeface="Wingdings" pitchFamily="2" charset="2"/>
              <a:buNone/>
              <a:tabLst>
                <a:tab pos="4397375" algn="l"/>
              </a:tabLst>
            </a:pPr>
            <a:r>
              <a:rPr lang="en-US" sz="2000" b="1" dirty="0" smtClean="0"/>
              <a:t>Urine Cannabinoids  in ED, associated with 2.3x risk of stroke  </a:t>
            </a:r>
          </a:p>
          <a:p>
            <a:pPr defTabSz="1425575" eaLnBrk="1" hangingPunct="1">
              <a:lnSpc>
                <a:spcPct val="90000"/>
              </a:lnSpc>
              <a:buFont typeface="Wingdings" pitchFamily="2" charset="2"/>
              <a:buNone/>
              <a:tabLst>
                <a:tab pos="4397375" algn="l"/>
              </a:tabLst>
            </a:pPr>
            <a:endParaRPr lang="en-US" sz="2000" b="1" dirty="0" smtClean="0"/>
          </a:p>
          <a:p>
            <a:pPr defTabSz="1425575" eaLnBrk="1" hangingPunct="1">
              <a:lnSpc>
                <a:spcPct val="90000"/>
              </a:lnSpc>
              <a:buFont typeface="Wingdings" pitchFamily="2" charset="2"/>
              <a:buNone/>
              <a:tabLst>
                <a:tab pos="4397375" algn="l"/>
              </a:tabLst>
            </a:pPr>
            <a:r>
              <a:rPr lang="en-US" sz="2000" b="1" dirty="0" smtClean="0"/>
              <a:t>The following are known issues with cannabis</a:t>
            </a:r>
          </a:p>
          <a:p>
            <a:pPr lvl="1" defTabSz="1425575" eaLnBrk="1" hangingPunct="1">
              <a:lnSpc>
                <a:spcPct val="90000"/>
              </a:lnSpc>
              <a:tabLst>
                <a:tab pos="4397375" algn="l"/>
              </a:tabLst>
            </a:pPr>
            <a:r>
              <a:rPr lang="en-US" sz="1800" b="1" dirty="0" smtClean="0"/>
              <a:t>Heart attack within 1hr of smoking pot ↑ 5x</a:t>
            </a:r>
          </a:p>
          <a:p>
            <a:pPr lvl="1" defTabSz="1425575" eaLnBrk="1" hangingPunct="1">
              <a:lnSpc>
                <a:spcPct val="90000"/>
              </a:lnSpc>
              <a:tabLst>
                <a:tab pos="4397375" algn="l"/>
              </a:tabLst>
            </a:pPr>
            <a:r>
              <a:rPr lang="en-US" sz="1800" b="1" dirty="0" smtClean="0"/>
              <a:t>Irregular heartbeat (</a:t>
            </a:r>
            <a:r>
              <a:rPr lang="en-US" sz="1800" b="1" dirty="0" err="1" smtClean="0"/>
              <a:t>Afib</a:t>
            </a:r>
            <a:r>
              <a:rPr lang="en-US" sz="1800" b="1" dirty="0" smtClean="0"/>
              <a:t>)</a:t>
            </a:r>
          </a:p>
          <a:p>
            <a:pPr lvl="1" defTabSz="1425575" eaLnBrk="1" hangingPunct="1">
              <a:lnSpc>
                <a:spcPct val="90000"/>
              </a:lnSpc>
              <a:tabLst>
                <a:tab pos="4397375" algn="l"/>
              </a:tabLst>
            </a:pPr>
            <a:r>
              <a:rPr lang="en-US" sz="1800" b="1" dirty="0" smtClean="0"/>
              <a:t>Sudden cardiac  death</a:t>
            </a:r>
          </a:p>
          <a:p>
            <a:pPr lvl="1" defTabSz="1425575" eaLnBrk="1" hangingPunct="1">
              <a:lnSpc>
                <a:spcPct val="90000"/>
              </a:lnSpc>
              <a:tabLst>
                <a:tab pos="4397375" algn="l"/>
              </a:tabLst>
            </a:pPr>
            <a:r>
              <a:rPr lang="en-US" sz="1800" b="1" dirty="0" smtClean="0"/>
              <a:t>Brain arteries spasm (1/3 of all cases)</a:t>
            </a:r>
          </a:p>
          <a:p>
            <a:pPr lvl="1" defTabSz="1425575" eaLnBrk="1" hangingPunct="1">
              <a:lnSpc>
                <a:spcPct val="90000"/>
              </a:lnSpc>
              <a:tabLst>
                <a:tab pos="4397375" algn="l"/>
              </a:tabLst>
            </a:pPr>
            <a:r>
              <a:rPr lang="en-US" sz="1800" b="1" dirty="0" smtClean="0"/>
              <a:t>Young stroke (3/4 of cases)</a:t>
            </a:r>
          </a:p>
          <a:p>
            <a:pPr defTabSz="1425575" eaLnBrk="1" hangingPunct="1">
              <a:lnSpc>
                <a:spcPct val="90000"/>
              </a:lnSpc>
              <a:buFont typeface="Wingdings" pitchFamily="2" charset="2"/>
              <a:buNone/>
              <a:tabLst>
                <a:tab pos="4397375" algn="l"/>
              </a:tabLst>
            </a:pPr>
            <a:r>
              <a:rPr lang="en-US" sz="2000" b="1" dirty="0" smtClean="0"/>
              <a:t>	</a:t>
            </a:r>
            <a:endParaRPr lang="en-US" sz="2000" dirty="0" smtClean="0"/>
          </a:p>
          <a:p>
            <a:pPr lvl="1" defTabSz="1425575" eaLnBrk="1" hangingPunct="1">
              <a:lnSpc>
                <a:spcPct val="90000"/>
              </a:lnSpc>
              <a:buFontTx/>
              <a:buNone/>
              <a:tabLst>
                <a:tab pos="4397375" algn="l"/>
              </a:tabLst>
            </a:pPr>
            <a:endParaRPr lang="en-US" sz="2800" dirty="0" smtClean="0"/>
          </a:p>
          <a:p>
            <a:pPr lvl="1" defTabSz="1425575" eaLnBrk="1" hangingPunct="1">
              <a:lnSpc>
                <a:spcPct val="90000"/>
              </a:lnSpc>
              <a:buFontTx/>
              <a:buNone/>
              <a:tabLst>
                <a:tab pos="4397375" algn="l"/>
              </a:tabLst>
            </a:pPr>
            <a:endParaRPr lang="en-US" sz="2800" dirty="0" smtClean="0"/>
          </a:p>
        </p:txBody>
      </p:sp>
      <p:sp>
        <p:nvSpPr>
          <p:cNvPr id="87043" name="TextBox 2"/>
          <p:cNvSpPr txBox="1">
            <a:spLocks noChangeArrowheads="1"/>
          </p:cNvSpPr>
          <p:nvPr/>
        </p:nvSpPr>
        <p:spPr bwMode="auto">
          <a:xfrm>
            <a:off x="7596188" y="6426200"/>
            <a:ext cx="1233487" cy="400050"/>
          </a:xfrm>
          <a:prstGeom prst="rect">
            <a:avLst/>
          </a:prstGeom>
          <a:noFill/>
          <a:ln w="9525">
            <a:noFill/>
            <a:miter lim="800000"/>
            <a:headEnd/>
            <a:tailEnd/>
          </a:ln>
        </p:spPr>
        <p:txBody>
          <a:bodyPr wrap="none">
            <a:spAutoFit/>
          </a:bodyPr>
          <a:lstStyle/>
          <a:p>
            <a:pPr eaLnBrk="0" hangingPunct="0"/>
            <a:r>
              <a:rPr lang="en-US" sz="1000" b="1"/>
              <a:t>Barber, ISC, 2013</a:t>
            </a:r>
          </a:p>
          <a:p>
            <a:pPr eaLnBrk="0" hangingPunct="0"/>
            <a:endParaRPr lang="en-NZ" sz="1000"/>
          </a:p>
        </p:txBody>
      </p:sp>
    </p:spTree>
    <p:extLst>
      <p:ext uri="{BB962C8B-B14F-4D97-AF65-F5344CB8AC3E}">
        <p14:creationId xmlns:p14="http://schemas.microsoft.com/office/powerpoint/2010/main" val="31070643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AutoShape 2"/>
          <p:cNvSpPr>
            <a:spLocks noGrp="1" noChangeArrowheads="1"/>
          </p:cNvSpPr>
          <p:nvPr>
            <p:ph type="title"/>
          </p:nvPr>
        </p:nvSpPr>
        <p:spPr>
          <a:xfrm>
            <a:off x="762000" y="476250"/>
            <a:ext cx="7924800" cy="1143000"/>
          </a:xfrm>
        </p:spPr>
        <p:txBody>
          <a:bodyPr/>
          <a:lstStyle/>
          <a:p>
            <a:pPr eaLnBrk="1" hangingPunct="1"/>
            <a:r>
              <a:rPr lang="en-US" dirty="0" smtClean="0">
                <a:solidFill>
                  <a:schemeClr val="tx1"/>
                </a:solidFill>
              </a:rPr>
              <a:t>That’s all on stroke prevention, but what about your general health?</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2"/>
          <p:cNvSpPr>
            <a:spLocks noGrp="1" noChangeArrowheads="1"/>
          </p:cNvSpPr>
          <p:nvPr>
            <p:ph type="title"/>
          </p:nvPr>
        </p:nvSpPr>
        <p:spPr>
          <a:xfrm>
            <a:off x="762000" y="476250"/>
            <a:ext cx="7924800" cy="1143000"/>
          </a:xfrm>
        </p:spPr>
        <p:txBody>
          <a:bodyPr/>
          <a:lstStyle/>
          <a:p>
            <a:pPr eaLnBrk="1" hangingPunct="1"/>
            <a:r>
              <a:rPr lang="en-US" smtClean="0">
                <a:solidFill>
                  <a:schemeClr val="tx1"/>
                </a:solidFill>
              </a:rPr>
              <a:t>the tsunami sweeping the nation</a:t>
            </a:r>
          </a:p>
        </p:txBody>
      </p:sp>
      <p:pic>
        <p:nvPicPr>
          <p:cNvPr id="30722" name="Picture 3"/>
          <p:cNvPicPr>
            <a:picLocks noChangeAspect="1"/>
          </p:cNvPicPr>
          <p:nvPr/>
        </p:nvPicPr>
        <p:blipFill>
          <a:blip r:embed="rId2" cstate="print"/>
          <a:srcRect/>
          <a:stretch>
            <a:fillRect/>
          </a:stretch>
        </p:blipFill>
        <p:spPr bwMode="auto">
          <a:xfrm>
            <a:off x="1431925" y="2636838"/>
            <a:ext cx="6248400" cy="3562350"/>
          </a:xfrm>
          <a:prstGeom prst="rect">
            <a:avLst/>
          </a:prstGeom>
          <a:noFill/>
          <a:ln w="9525">
            <a:noFill/>
            <a:miter lim="800000"/>
            <a:headEnd/>
            <a:tailEnd/>
          </a:ln>
        </p:spPr>
      </p:pic>
    </p:spTree>
    <p:extLst>
      <p:ext uri="{BB962C8B-B14F-4D97-AF65-F5344CB8AC3E}">
        <p14:creationId xmlns:p14="http://schemas.microsoft.com/office/powerpoint/2010/main" val="35524104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cstate="print"/>
          <a:srcRect/>
          <a:stretch>
            <a:fillRect/>
          </a:stretch>
        </p:blipFill>
        <p:spPr bwMode="auto">
          <a:xfrm>
            <a:off x="1588" y="9525"/>
            <a:ext cx="4857750" cy="6837363"/>
          </a:xfrm>
          <a:prstGeom prst="rect">
            <a:avLst/>
          </a:prstGeom>
          <a:noFill/>
          <a:ln w="9525">
            <a:noFill/>
            <a:miter lim="800000"/>
            <a:headEnd/>
            <a:tailEnd/>
          </a:ln>
        </p:spPr>
      </p:pic>
      <p:sp>
        <p:nvSpPr>
          <p:cNvPr id="33794" name="AutoShape 2"/>
          <p:cNvSpPr>
            <a:spLocks noGrp="1" noChangeArrowheads="1"/>
          </p:cNvSpPr>
          <p:nvPr>
            <p:ph type="title"/>
          </p:nvPr>
        </p:nvSpPr>
        <p:spPr>
          <a:xfrm>
            <a:off x="5219700" y="476250"/>
            <a:ext cx="3673475" cy="3960813"/>
          </a:xfrm>
        </p:spPr>
        <p:txBody>
          <a:bodyPr/>
          <a:lstStyle/>
          <a:p>
            <a:pPr eaLnBrk="1" hangingPunct="1"/>
            <a:r>
              <a:rPr lang="en-US" smtClean="0">
                <a:solidFill>
                  <a:schemeClr val="tx1"/>
                </a:solidFill>
              </a:rPr>
              <a:t>New Zealand is amongst the fattest in the world </a:t>
            </a:r>
          </a:p>
        </p:txBody>
      </p:sp>
      <p:sp>
        <p:nvSpPr>
          <p:cNvPr id="33795" name="Rounded Rectangle 4"/>
          <p:cNvSpPr>
            <a:spLocks noChangeArrowheads="1"/>
          </p:cNvSpPr>
          <p:nvPr/>
        </p:nvSpPr>
        <p:spPr bwMode="auto">
          <a:xfrm>
            <a:off x="1588" y="5373688"/>
            <a:ext cx="3633787" cy="358775"/>
          </a:xfrm>
          <a:prstGeom prst="roundRect">
            <a:avLst>
              <a:gd name="adj" fmla="val 16667"/>
            </a:avLst>
          </a:prstGeom>
          <a:noFill/>
          <a:ln w="57150" algn="ctr">
            <a:solidFill>
              <a:srgbClr val="FF0000"/>
            </a:solidFill>
            <a:round/>
            <a:headEnd/>
            <a:tailEnd/>
          </a:ln>
        </p:spPr>
        <p:txBody>
          <a:bodyPr/>
          <a:lstStyle/>
          <a:p>
            <a:pPr eaLnBrk="0" hangingPunct="0"/>
            <a:endParaRPr lang="en-NZ"/>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AutoShape 2"/>
          <p:cNvSpPr>
            <a:spLocks noGrp="1" noChangeArrowheads="1"/>
          </p:cNvSpPr>
          <p:nvPr>
            <p:ph type="title"/>
          </p:nvPr>
        </p:nvSpPr>
        <p:spPr>
          <a:xfrm>
            <a:off x="762000" y="476250"/>
            <a:ext cx="7924800" cy="1143000"/>
          </a:xfrm>
        </p:spPr>
        <p:txBody>
          <a:bodyPr/>
          <a:lstStyle/>
          <a:p>
            <a:pPr eaLnBrk="1" hangingPunct="1"/>
            <a:r>
              <a:rPr lang="en-US" smtClean="0">
                <a:solidFill>
                  <a:schemeClr val="tx1"/>
                </a:solidFill>
              </a:rPr>
              <a:t>and the Waikato is now officially the fattest part of New Zealand? </a:t>
            </a:r>
          </a:p>
        </p:txBody>
      </p:sp>
      <p:pic>
        <p:nvPicPr>
          <p:cNvPr id="34818" name="Picture 2"/>
          <p:cNvPicPr>
            <a:picLocks noChangeAspect="1"/>
          </p:cNvPicPr>
          <p:nvPr/>
        </p:nvPicPr>
        <p:blipFill>
          <a:blip r:embed="rId2" cstate="print"/>
          <a:srcRect/>
          <a:stretch>
            <a:fillRect/>
          </a:stretch>
        </p:blipFill>
        <p:spPr bwMode="auto">
          <a:xfrm>
            <a:off x="1122363" y="3043238"/>
            <a:ext cx="7135812" cy="297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cstate="print"/>
          <a:srcRect/>
          <a:stretch>
            <a:fillRect/>
          </a:stretch>
        </p:blipFill>
        <p:spPr bwMode="auto">
          <a:xfrm>
            <a:off x="1116013" y="1339850"/>
            <a:ext cx="5903912" cy="4757738"/>
          </a:xfrm>
          <a:prstGeom prst="rect">
            <a:avLst/>
          </a:prstGeom>
          <a:noFill/>
          <a:ln w="9525">
            <a:noFill/>
            <a:miter lim="800000"/>
            <a:headEnd/>
            <a:tailEnd/>
          </a:ln>
        </p:spPr>
      </p:pic>
      <p:sp>
        <p:nvSpPr>
          <p:cNvPr id="31746" name="Rectangle 2"/>
          <p:cNvSpPr>
            <a:spLocks noChangeArrowheads="1"/>
          </p:cNvSpPr>
          <p:nvPr/>
        </p:nvSpPr>
        <p:spPr bwMode="auto">
          <a:xfrm>
            <a:off x="3348038" y="1454150"/>
            <a:ext cx="1584325" cy="1254125"/>
          </a:xfrm>
          <a:prstGeom prst="rect">
            <a:avLst/>
          </a:prstGeom>
          <a:solidFill>
            <a:schemeClr val="bg1"/>
          </a:solidFill>
          <a:ln w="9525" algn="ctr">
            <a:solidFill>
              <a:schemeClr val="bg1"/>
            </a:solidFill>
            <a:round/>
            <a:headEnd/>
            <a:tailEnd/>
          </a:ln>
        </p:spPr>
        <p:txBody>
          <a:bodyPr/>
          <a:lstStyle/>
          <a:p>
            <a:pPr eaLnBrk="0" hangingPunct="0"/>
            <a:endParaRPr lang="en-NZ"/>
          </a:p>
        </p:txBody>
      </p:sp>
      <p:sp>
        <p:nvSpPr>
          <p:cNvPr id="31747" name="AutoShape 2"/>
          <p:cNvSpPr>
            <a:spLocks noGrp="1" noChangeArrowheads="1"/>
          </p:cNvSpPr>
          <p:nvPr>
            <p:ph type="title"/>
          </p:nvPr>
        </p:nvSpPr>
        <p:spPr>
          <a:xfrm>
            <a:off x="762000" y="260350"/>
            <a:ext cx="8202613" cy="1143000"/>
          </a:xfrm>
        </p:spPr>
        <p:txBody>
          <a:bodyPr/>
          <a:lstStyle/>
          <a:p>
            <a:pPr eaLnBrk="1" hangingPunct="1"/>
            <a:r>
              <a:rPr lang="en-US" smtClean="0">
                <a:solidFill>
                  <a:schemeClr val="tx1"/>
                </a:solidFill>
              </a:rPr>
              <a:t>Obesity and the risk of early death? </a:t>
            </a:r>
          </a:p>
        </p:txBody>
      </p:sp>
      <p:sp>
        <p:nvSpPr>
          <p:cNvPr id="31748" name="TextBox 3"/>
          <p:cNvSpPr txBox="1">
            <a:spLocks noChangeArrowheads="1"/>
          </p:cNvSpPr>
          <p:nvPr/>
        </p:nvSpPr>
        <p:spPr bwMode="auto">
          <a:xfrm>
            <a:off x="2124075" y="3214688"/>
            <a:ext cx="1236663" cy="646112"/>
          </a:xfrm>
          <a:prstGeom prst="rect">
            <a:avLst/>
          </a:prstGeom>
          <a:noFill/>
          <a:ln w="9525">
            <a:noFill/>
            <a:miter lim="800000"/>
            <a:headEnd/>
            <a:tailEnd/>
          </a:ln>
        </p:spPr>
        <p:txBody>
          <a:bodyPr wrap="none">
            <a:spAutoFit/>
          </a:bodyPr>
          <a:lstStyle/>
          <a:p>
            <a:pPr eaLnBrk="0" hangingPunct="0"/>
            <a:r>
              <a:rPr lang="en-NZ" b="1"/>
              <a:t>Anorexia </a:t>
            </a:r>
          </a:p>
          <a:p>
            <a:pPr eaLnBrk="0" hangingPunct="0"/>
            <a:r>
              <a:rPr lang="en-NZ" b="1"/>
              <a:t>is bad !</a:t>
            </a:r>
          </a:p>
        </p:txBody>
      </p:sp>
      <p:pic>
        <p:nvPicPr>
          <p:cNvPr id="31749" name="Picture 2"/>
          <p:cNvPicPr>
            <a:picLocks noChangeAspect="1" noChangeArrowheads="1"/>
          </p:cNvPicPr>
          <p:nvPr/>
        </p:nvPicPr>
        <p:blipFill>
          <a:blip r:embed="rId3" cstate="print"/>
          <a:srcRect/>
          <a:stretch>
            <a:fillRect/>
          </a:stretch>
        </p:blipFill>
        <p:spPr bwMode="auto">
          <a:xfrm>
            <a:off x="3203575" y="5078413"/>
            <a:ext cx="3816350" cy="177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AutoShape 2"/>
          <p:cNvSpPr>
            <a:spLocks noGrp="1" noChangeArrowheads="1"/>
          </p:cNvSpPr>
          <p:nvPr>
            <p:ph type="title"/>
          </p:nvPr>
        </p:nvSpPr>
        <p:spPr>
          <a:xfrm>
            <a:off x="762000" y="115888"/>
            <a:ext cx="7924800" cy="1143000"/>
          </a:xfrm>
        </p:spPr>
        <p:txBody>
          <a:bodyPr/>
          <a:lstStyle/>
          <a:p>
            <a:pPr eaLnBrk="1" hangingPunct="1"/>
            <a:r>
              <a:rPr lang="en-US" smtClean="0">
                <a:solidFill>
                  <a:schemeClr val="tx1"/>
                </a:solidFill>
              </a:rPr>
              <a:t>Only 1 in 3 are in a healthy weight</a:t>
            </a:r>
          </a:p>
        </p:txBody>
      </p:sp>
      <p:pic>
        <p:nvPicPr>
          <p:cNvPr id="35842" name="Picture 2"/>
          <p:cNvPicPr>
            <a:picLocks noChangeAspect="1" noChangeArrowheads="1"/>
          </p:cNvPicPr>
          <p:nvPr/>
        </p:nvPicPr>
        <p:blipFill>
          <a:blip r:embed="rId2" cstate="print"/>
          <a:srcRect/>
          <a:stretch>
            <a:fillRect/>
          </a:stretch>
        </p:blipFill>
        <p:spPr bwMode="auto">
          <a:xfrm>
            <a:off x="1309688" y="1508125"/>
            <a:ext cx="6286500" cy="530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 y="1279"/>
            <a:ext cx="9157676" cy="184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633" name="AutoShape 2"/>
          <p:cNvSpPr>
            <a:spLocks noGrp="1" noChangeArrowheads="1"/>
          </p:cNvSpPr>
          <p:nvPr>
            <p:ph type="title"/>
          </p:nvPr>
        </p:nvSpPr>
        <p:spPr>
          <a:xfrm>
            <a:off x="-900608" y="0"/>
            <a:ext cx="8532812" cy="1143000"/>
          </a:xfrm>
        </p:spPr>
        <p:txBody>
          <a:bodyPr/>
          <a:lstStyle/>
          <a:p>
            <a:pPr algn="ctr" eaLnBrk="1" hangingPunct="1"/>
            <a:r>
              <a:rPr lang="en-US" dirty="0" smtClean="0">
                <a:solidFill>
                  <a:schemeClr val="tx1"/>
                </a:solidFill>
              </a:rPr>
              <a:t>Smoking</a:t>
            </a:r>
          </a:p>
        </p:txBody>
      </p:sp>
      <p:sp>
        <p:nvSpPr>
          <p:cNvPr id="434181" name="Rectangle 5"/>
          <p:cNvSpPr>
            <a:spLocks noGrp="1" noChangeArrowheads="1"/>
          </p:cNvSpPr>
          <p:nvPr>
            <p:ph type="body" idx="1"/>
          </p:nvPr>
        </p:nvSpPr>
        <p:spPr>
          <a:xfrm>
            <a:off x="251520" y="2132856"/>
            <a:ext cx="8892480" cy="4012357"/>
          </a:xfrm>
        </p:spPr>
        <p:txBody>
          <a:bodyPr/>
          <a:lstStyle/>
          <a:p>
            <a:pPr defTabSz="1425575" eaLnBrk="1" hangingPunct="1">
              <a:lnSpc>
                <a:spcPct val="150000"/>
              </a:lnSpc>
              <a:buFont typeface="Wingdings" pitchFamily="2" charset="2"/>
              <a:buNone/>
              <a:tabLst>
                <a:tab pos="4397375" algn="l"/>
              </a:tabLst>
              <a:defRPr/>
            </a:pPr>
            <a:endParaRPr lang="en-US" sz="1050" b="1" dirty="0" smtClean="0"/>
          </a:p>
          <a:p>
            <a:pPr marL="457200" indent="-457200" defTabSz="1425575" eaLnBrk="1" hangingPunct="1">
              <a:lnSpc>
                <a:spcPct val="150000"/>
              </a:lnSpc>
              <a:buFont typeface="+mj-lt"/>
              <a:buAutoNum type="arabicPeriod"/>
              <a:tabLst>
                <a:tab pos="4397375" algn="l"/>
              </a:tabLst>
              <a:defRPr/>
            </a:pPr>
            <a:r>
              <a:rPr lang="en-US" b="1" dirty="0"/>
              <a:t>s</a:t>
            </a:r>
            <a:r>
              <a:rPr lang="en-US" b="1" dirty="0" smtClean="0"/>
              <a:t>moking ages risk </a:t>
            </a:r>
            <a:r>
              <a:rPr lang="en-US" b="1" dirty="0"/>
              <a:t>of stroke/MI/death by </a:t>
            </a:r>
            <a:r>
              <a:rPr lang="en-US" b="1" dirty="0" smtClean="0"/>
              <a:t>10 </a:t>
            </a:r>
            <a:r>
              <a:rPr lang="en-US" b="1" dirty="0" err="1" smtClean="0"/>
              <a:t>yrs</a:t>
            </a:r>
            <a:endParaRPr lang="en-US" b="1" dirty="0" smtClean="0"/>
          </a:p>
          <a:p>
            <a:pPr marL="457200" indent="-457200" defTabSz="1425575" eaLnBrk="1" hangingPunct="1">
              <a:lnSpc>
                <a:spcPct val="150000"/>
              </a:lnSpc>
              <a:buFont typeface="+mj-lt"/>
              <a:buAutoNum type="arabicPeriod"/>
              <a:tabLst>
                <a:tab pos="4397375" algn="l"/>
              </a:tabLst>
              <a:defRPr/>
            </a:pPr>
            <a:r>
              <a:rPr lang="en-US" b="1" dirty="0" smtClean="0"/>
              <a:t>smoking increases  risk by                     1.9x</a:t>
            </a:r>
          </a:p>
          <a:p>
            <a:pPr marL="457200" indent="-457200" defTabSz="1425575" eaLnBrk="1" hangingPunct="1">
              <a:lnSpc>
                <a:spcPct val="150000"/>
              </a:lnSpc>
              <a:buFont typeface="+mj-lt"/>
              <a:buAutoNum type="arabicPeriod"/>
              <a:tabLst>
                <a:tab pos="4397375" algn="l"/>
              </a:tabLst>
              <a:defRPr/>
            </a:pPr>
            <a:r>
              <a:rPr lang="en-US" b="1" dirty="0" smtClean="0"/>
              <a:t>By 1 year </a:t>
            </a:r>
            <a:r>
              <a:rPr lang="en-US" b="1" dirty="0"/>
              <a:t>smoke free the risk </a:t>
            </a:r>
            <a:r>
              <a:rPr lang="en-US" b="1" dirty="0" smtClean="0"/>
              <a:t>is             1.5x</a:t>
            </a:r>
          </a:p>
          <a:p>
            <a:pPr marL="457200" indent="-457200" defTabSz="1425575" eaLnBrk="1" hangingPunct="1">
              <a:lnSpc>
                <a:spcPct val="150000"/>
              </a:lnSpc>
              <a:buFont typeface="+mj-lt"/>
              <a:buAutoNum type="arabicPeriod"/>
              <a:tabLst>
                <a:tab pos="4397375" algn="l"/>
              </a:tabLst>
              <a:defRPr/>
            </a:pPr>
            <a:r>
              <a:rPr lang="en-US" b="1" dirty="0" smtClean="0"/>
              <a:t>By 2 years  		     	1.3x</a:t>
            </a:r>
          </a:p>
          <a:p>
            <a:pPr marL="457200" indent="-457200" defTabSz="1425575" eaLnBrk="1" hangingPunct="1">
              <a:lnSpc>
                <a:spcPct val="150000"/>
              </a:lnSpc>
              <a:buFont typeface="+mj-lt"/>
              <a:buAutoNum type="arabicPeriod"/>
              <a:tabLst>
                <a:tab pos="4397375" algn="l"/>
              </a:tabLst>
              <a:defRPr/>
            </a:pPr>
            <a:r>
              <a:rPr lang="en-US" b="1" dirty="0" smtClean="0"/>
              <a:t>By 5 years 		      	~1x</a:t>
            </a:r>
          </a:p>
          <a:p>
            <a:pPr marL="457200" indent="-457200" defTabSz="1425575" eaLnBrk="1" hangingPunct="1">
              <a:lnSpc>
                <a:spcPct val="90000"/>
              </a:lnSpc>
              <a:buFont typeface="+mj-lt"/>
              <a:buAutoNum type="arabicPeriod"/>
              <a:tabLst>
                <a:tab pos="4397375" algn="l"/>
              </a:tabLst>
              <a:defRPr/>
            </a:pPr>
            <a:endParaRPr lang="en-US" sz="1050" b="1" dirty="0"/>
          </a:p>
          <a:p>
            <a:pPr defTabSz="1425575" eaLnBrk="1" hangingPunct="1">
              <a:lnSpc>
                <a:spcPct val="90000"/>
              </a:lnSpc>
              <a:buFont typeface="Wingdings" pitchFamily="2" charset="2"/>
              <a:buNone/>
              <a:tabLst>
                <a:tab pos="4397375" algn="l"/>
              </a:tabLst>
              <a:defRPr/>
            </a:pPr>
            <a:r>
              <a:rPr lang="en-US" sz="2400" b="1" dirty="0"/>
              <a:t>	</a:t>
            </a:r>
            <a:endParaRPr lang="en-US" sz="2400" dirty="0"/>
          </a:p>
          <a:p>
            <a:pPr lvl="1" defTabSz="1425575" eaLnBrk="1" hangingPunct="1">
              <a:lnSpc>
                <a:spcPct val="90000"/>
              </a:lnSpc>
              <a:buFontTx/>
              <a:buNone/>
              <a:tabLst>
                <a:tab pos="4397375" algn="l"/>
              </a:tabLst>
              <a:defRPr/>
            </a:pPr>
            <a:endParaRPr lang="en-US" sz="3200" dirty="0"/>
          </a:p>
          <a:p>
            <a:pPr lvl="1" defTabSz="1425575" eaLnBrk="1" hangingPunct="1">
              <a:lnSpc>
                <a:spcPct val="90000"/>
              </a:lnSpc>
              <a:buFontTx/>
              <a:buNone/>
              <a:tabLst>
                <a:tab pos="4397375" algn="l"/>
              </a:tabLst>
              <a:defRPr/>
            </a:pPr>
            <a:endParaRPr lang="en-US" sz="3200" dirty="0"/>
          </a:p>
        </p:txBody>
      </p:sp>
    </p:spTree>
    <p:extLst>
      <p:ext uri="{BB962C8B-B14F-4D97-AF65-F5344CB8AC3E}">
        <p14:creationId xmlns:p14="http://schemas.microsoft.com/office/powerpoint/2010/main" val="40983268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AutoShape 2"/>
          <p:cNvSpPr>
            <a:spLocks noGrp="1" noChangeArrowheads="1"/>
          </p:cNvSpPr>
          <p:nvPr>
            <p:ph type="title"/>
          </p:nvPr>
        </p:nvSpPr>
        <p:spPr>
          <a:xfrm>
            <a:off x="762000" y="115888"/>
            <a:ext cx="7924800" cy="1143000"/>
          </a:xfrm>
        </p:spPr>
        <p:txBody>
          <a:bodyPr/>
          <a:lstStyle/>
          <a:p>
            <a:pPr eaLnBrk="1" hangingPunct="1"/>
            <a:r>
              <a:rPr lang="en-US" smtClean="0">
                <a:solidFill>
                  <a:schemeClr val="tx1"/>
                </a:solidFill>
              </a:rPr>
              <a:t>and it is worsening in kids, FAST !</a:t>
            </a:r>
          </a:p>
        </p:txBody>
      </p:sp>
      <p:pic>
        <p:nvPicPr>
          <p:cNvPr id="36866" name="Picture 6"/>
          <p:cNvPicPr>
            <a:picLocks noChangeAspect="1" noChangeArrowheads="1"/>
          </p:cNvPicPr>
          <p:nvPr/>
        </p:nvPicPr>
        <p:blipFill>
          <a:blip r:embed="rId2" cstate="print"/>
          <a:srcRect/>
          <a:stretch>
            <a:fillRect/>
          </a:stretch>
        </p:blipFill>
        <p:spPr bwMode="auto">
          <a:xfrm>
            <a:off x="1025525" y="1619250"/>
            <a:ext cx="6283325" cy="4978400"/>
          </a:xfrm>
          <a:prstGeom prst="rect">
            <a:avLst/>
          </a:prstGeom>
          <a:noFill/>
          <a:ln w="9525">
            <a:noFill/>
            <a:miter lim="800000"/>
            <a:headEnd/>
            <a:tailEnd/>
          </a:ln>
        </p:spPr>
      </p:pic>
      <p:sp>
        <p:nvSpPr>
          <p:cNvPr id="36867" name="TextBox 1"/>
          <p:cNvSpPr txBox="1">
            <a:spLocks noChangeArrowheads="1"/>
          </p:cNvSpPr>
          <p:nvPr/>
        </p:nvSpPr>
        <p:spPr bwMode="auto">
          <a:xfrm>
            <a:off x="1835150" y="1763713"/>
            <a:ext cx="3186113" cy="369887"/>
          </a:xfrm>
          <a:prstGeom prst="rect">
            <a:avLst/>
          </a:prstGeom>
          <a:noFill/>
          <a:ln w="9525">
            <a:noFill/>
            <a:miter lim="800000"/>
            <a:headEnd/>
            <a:tailEnd/>
          </a:ln>
        </p:spPr>
        <p:txBody>
          <a:bodyPr wrap="none">
            <a:spAutoFit/>
          </a:bodyPr>
          <a:lstStyle/>
          <a:p>
            <a:pPr eaLnBrk="0" hangingPunct="0"/>
            <a:r>
              <a:rPr lang="en-NZ"/>
              <a:t>Data from USA over 45 years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2"/>
          <p:cNvSpPr>
            <a:spLocks noGrp="1" noChangeArrowheads="1"/>
          </p:cNvSpPr>
          <p:nvPr>
            <p:ph type="title"/>
          </p:nvPr>
        </p:nvSpPr>
        <p:spPr>
          <a:xfrm>
            <a:off x="287338" y="404664"/>
            <a:ext cx="8856662" cy="1143000"/>
          </a:xfrm>
        </p:spPr>
        <p:txBody>
          <a:bodyPr/>
          <a:lstStyle/>
          <a:p>
            <a:pPr eaLnBrk="1" hangingPunct="1"/>
            <a:r>
              <a:rPr lang="en-US" dirty="0" smtClean="0">
                <a:solidFill>
                  <a:schemeClr val="tx1"/>
                </a:solidFill>
              </a:rPr>
              <a:t>and it is worsening, in NZ!</a:t>
            </a:r>
            <a:br>
              <a:rPr lang="en-US" dirty="0" smtClean="0">
                <a:solidFill>
                  <a:schemeClr val="tx1"/>
                </a:solidFill>
              </a:rPr>
            </a:br>
            <a:r>
              <a:rPr lang="en-US" dirty="0" smtClean="0">
                <a:solidFill>
                  <a:schemeClr val="tx1"/>
                </a:solidFill>
              </a:rPr>
              <a:t/>
            </a:r>
            <a:br>
              <a:rPr lang="en-US" dirty="0" smtClean="0">
                <a:solidFill>
                  <a:schemeClr val="tx1"/>
                </a:solidFill>
              </a:rPr>
            </a:br>
            <a:r>
              <a:rPr lang="en-US" sz="1800" dirty="0" smtClean="0">
                <a:solidFill>
                  <a:schemeClr val="tx1"/>
                </a:solidFill>
              </a:rPr>
              <a:t>blue=boys, pink=girls (of course)</a:t>
            </a:r>
            <a:endParaRPr lang="en-US" sz="2800" dirty="0" smtClean="0">
              <a:solidFill>
                <a:schemeClr val="tx1"/>
              </a:solidFill>
            </a:endParaRPr>
          </a:p>
        </p:txBody>
      </p:sp>
      <p:pic>
        <p:nvPicPr>
          <p:cNvPr id="37890" name="Picture 3"/>
          <p:cNvPicPr>
            <a:picLocks noChangeAspect="1" noChangeArrowheads="1"/>
          </p:cNvPicPr>
          <p:nvPr/>
        </p:nvPicPr>
        <p:blipFill>
          <a:blip r:embed="rId2" cstate="print"/>
          <a:srcRect/>
          <a:stretch>
            <a:fillRect/>
          </a:stretch>
        </p:blipFill>
        <p:spPr bwMode="auto">
          <a:xfrm>
            <a:off x="209550" y="1728788"/>
            <a:ext cx="8670925" cy="4579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AutoShape 2"/>
          <p:cNvSpPr>
            <a:spLocks noGrp="1" noChangeArrowheads="1"/>
          </p:cNvSpPr>
          <p:nvPr>
            <p:ph type="title"/>
          </p:nvPr>
        </p:nvSpPr>
        <p:spPr>
          <a:xfrm>
            <a:off x="762000" y="476250"/>
            <a:ext cx="7924800" cy="1143000"/>
          </a:xfrm>
        </p:spPr>
        <p:txBody>
          <a:bodyPr/>
          <a:lstStyle/>
          <a:p>
            <a:pPr eaLnBrk="1" hangingPunct="1"/>
            <a:r>
              <a:rPr lang="en-US" smtClean="0">
                <a:solidFill>
                  <a:schemeClr val="tx1"/>
                </a:solidFill>
              </a:rPr>
              <a:t>NZ major ethnic differences, but all are worsening</a:t>
            </a:r>
          </a:p>
        </p:txBody>
      </p:sp>
      <p:pic>
        <p:nvPicPr>
          <p:cNvPr id="38914" name="Picture 2"/>
          <p:cNvPicPr>
            <a:picLocks noChangeAspect="1" noChangeArrowheads="1"/>
          </p:cNvPicPr>
          <p:nvPr/>
        </p:nvPicPr>
        <p:blipFill>
          <a:blip r:embed="rId2" cstate="print"/>
          <a:srcRect/>
          <a:stretch>
            <a:fillRect/>
          </a:stretch>
        </p:blipFill>
        <p:spPr bwMode="auto">
          <a:xfrm>
            <a:off x="539750" y="1700213"/>
            <a:ext cx="8135938" cy="512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4"/>
          <p:cNvSpPr>
            <a:spLocks noGrp="1"/>
          </p:cNvSpPr>
          <p:nvPr>
            <p:ph type="title"/>
          </p:nvPr>
        </p:nvSpPr>
        <p:spPr/>
        <p:txBody>
          <a:bodyPr/>
          <a:lstStyle/>
          <a:p>
            <a:pPr eaLnBrk="1" hangingPunct="1"/>
            <a:endParaRPr lang="en-NZ"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64704"/>
            <a:ext cx="9007572" cy="5410538"/>
          </a:xfrm>
          <a:prstGeom prst="rect">
            <a:avLst/>
          </a:prstGeom>
        </p:spPr>
      </p:pic>
    </p:spTree>
    <p:extLst>
      <p:ext uri="{BB962C8B-B14F-4D97-AF65-F5344CB8AC3E}">
        <p14:creationId xmlns:p14="http://schemas.microsoft.com/office/powerpoint/2010/main" val="3027259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AutoShape 2"/>
          <p:cNvSpPr>
            <a:spLocks noGrp="1" noChangeArrowheads="1"/>
          </p:cNvSpPr>
          <p:nvPr>
            <p:ph type="title"/>
          </p:nvPr>
        </p:nvSpPr>
        <p:spPr>
          <a:xfrm>
            <a:off x="608013" y="260648"/>
            <a:ext cx="8284467" cy="1143000"/>
          </a:xfrm>
        </p:spPr>
        <p:txBody>
          <a:bodyPr/>
          <a:lstStyle/>
          <a:p>
            <a:pPr eaLnBrk="1" hangingPunct="1"/>
            <a:r>
              <a:rPr lang="en-US" sz="3200" dirty="0" smtClean="0"/>
              <a:t>Having diabetes is linked to dementia</a:t>
            </a:r>
          </a:p>
        </p:txBody>
      </p:sp>
      <p:sp>
        <p:nvSpPr>
          <p:cNvPr id="66562" name="Rectangle 3"/>
          <p:cNvSpPr>
            <a:spLocks noGrp="1" noChangeArrowheads="1"/>
          </p:cNvSpPr>
          <p:nvPr>
            <p:ph type="body" idx="1"/>
          </p:nvPr>
        </p:nvSpPr>
        <p:spPr>
          <a:xfrm>
            <a:off x="755576" y="1648941"/>
            <a:ext cx="8136706" cy="3724275"/>
          </a:xfrm>
        </p:spPr>
        <p:txBody>
          <a:bodyPr/>
          <a:lstStyle/>
          <a:p>
            <a:pPr marL="0" indent="0" eaLnBrk="1" hangingPunct="1">
              <a:buFont typeface="Wingdings" pitchFamily="2" charset="2"/>
              <a:buNone/>
            </a:pPr>
            <a:r>
              <a:rPr lang="en-NZ" sz="2000" b="1" dirty="0" smtClean="0"/>
              <a:t>3000 older people ~70 </a:t>
            </a:r>
            <a:r>
              <a:rPr lang="en-NZ" sz="2000" b="1" dirty="0" err="1" smtClean="0"/>
              <a:t>yr</a:t>
            </a:r>
            <a:r>
              <a:rPr lang="en-NZ" sz="2000" b="1" dirty="0" smtClean="0"/>
              <a:t> old followed for 9 years</a:t>
            </a:r>
          </a:p>
          <a:p>
            <a:pPr marL="0" indent="0" eaLnBrk="1" hangingPunct="1">
              <a:buFont typeface="Wingdings" pitchFamily="2" charset="2"/>
              <a:buNone/>
            </a:pPr>
            <a:endParaRPr lang="en-NZ" sz="2000" b="1" dirty="0" smtClean="0"/>
          </a:p>
          <a:p>
            <a:pPr marL="0" indent="0" eaLnBrk="1" hangingPunct="1">
              <a:buFont typeface="Wingdings" pitchFamily="2" charset="2"/>
              <a:buNone/>
            </a:pPr>
            <a:r>
              <a:rPr lang="en-NZ" sz="2000" b="1" dirty="0" smtClean="0"/>
              <a:t>23% had diabetes, and another 5% developed it during </a:t>
            </a:r>
            <a:r>
              <a:rPr lang="en-NZ" sz="2000" b="1" dirty="0" err="1" smtClean="0"/>
              <a:t>followup</a:t>
            </a:r>
            <a:r>
              <a:rPr lang="en-NZ" sz="2000" b="1" dirty="0" smtClean="0"/>
              <a:t>.</a:t>
            </a:r>
          </a:p>
          <a:p>
            <a:pPr marL="0" indent="0" eaLnBrk="1" hangingPunct="1">
              <a:buFont typeface="Wingdings" pitchFamily="2" charset="2"/>
              <a:buNone/>
            </a:pPr>
            <a:endParaRPr lang="en-NZ" sz="2000" b="1" dirty="0"/>
          </a:p>
          <a:p>
            <a:pPr marL="0" indent="0" eaLnBrk="1" hangingPunct="1">
              <a:buFont typeface="Wingdings" pitchFamily="2" charset="2"/>
              <a:buNone/>
            </a:pPr>
            <a:r>
              <a:rPr lang="en-NZ" sz="2000" b="1" dirty="0" smtClean="0"/>
              <a:t>(diabetes in NZ climbs by 5-10% each decade=obesity linked)</a:t>
            </a:r>
          </a:p>
          <a:p>
            <a:pPr marL="0" indent="0" eaLnBrk="1" hangingPunct="1">
              <a:buFont typeface="Wingdings" pitchFamily="2" charset="2"/>
              <a:buNone/>
            </a:pPr>
            <a:endParaRPr lang="en-NZ" sz="2000" b="1" dirty="0"/>
          </a:p>
          <a:p>
            <a:pPr marL="0" indent="0" eaLnBrk="1" hangingPunct="1">
              <a:buFont typeface="Wingdings" pitchFamily="2" charset="2"/>
              <a:buNone/>
            </a:pPr>
            <a:r>
              <a:rPr lang="en-US" sz="2000" dirty="0" smtClean="0"/>
              <a:t>Diabetics had lower brain power, and the gap widened over 9 years</a:t>
            </a:r>
          </a:p>
          <a:p>
            <a:pPr marL="0" indent="0" eaLnBrk="1" hangingPunct="1">
              <a:buFont typeface="Wingdings" pitchFamily="2" charset="2"/>
              <a:buNone/>
            </a:pPr>
            <a:endParaRPr lang="en-US" sz="2000" dirty="0"/>
          </a:p>
          <a:p>
            <a:pPr marL="0" indent="0" eaLnBrk="1" hangingPunct="1">
              <a:buFont typeface="Wingdings" pitchFamily="2" charset="2"/>
              <a:buNone/>
            </a:pPr>
            <a:r>
              <a:rPr lang="en-US" sz="2000" dirty="0" smtClean="0"/>
              <a:t>“New diabetes” fell in between the a) diabetics and b) non-diabetics</a:t>
            </a:r>
          </a:p>
          <a:p>
            <a:pPr marL="0" indent="0" eaLnBrk="1" hangingPunct="1">
              <a:buFont typeface="Wingdings" pitchFamily="2" charset="2"/>
              <a:buNone/>
            </a:pPr>
            <a:endParaRPr lang="en-US" sz="2000" dirty="0"/>
          </a:p>
          <a:p>
            <a:pPr marL="0" indent="0" eaLnBrk="1" hangingPunct="1">
              <a:buFont typeface="Wingdings" pitchFamily="2" charset="2"/>
              <a:buNone/>
            </a:pPr>
            <a:r>
              <a:rPr lang="en-US" sz="2000" dirty="0"/>
              <a:t>w</a:t>
            </a:r>
            <a:r>
              <a:rPr lang="en-US" sz="2000" dirty="0" smtClean="0"/>
              <a:t>orse diabetes control (HbA1c) was associated brain power loss</a:t>
            </a:r>
          </a:p>
        </p:txBody>
      </p:sp>
      <p:sp>
        <p:nvSpPr>
          <p:cNvPr id="2" name="Rectangle 1"/>
          <p:cNvSpPr/>
          <p:nvPr/>
        </p:nvSpPr>
        <p:spPr>
          <a:xfrm>
            <a:off x="3923928" y="6195501"/>
            <a:ext cx="4572000" cy="246221"/>
          </a:xfrm>
          <a:prstGeom prst="rect">
            <a:avLst/>
          </a:prstGeom>
        </p:spPr>
        <p:txBody>
          <a:bodyPr>
            <a:spAutoFit/>
          </a:bodyPr>
          <a:lstStyle/>
          <a:p>
            <a:pPr marL="0" indent="0" eaLnBrk="1" hangingPunct="1">
              <a:buFont typeface="Wingdings" pitchFamily="2" charset="2"/>
              <a:buNone/>
            </a:pPr>
            <a:r>
              <a:rPr lang="en-NZ" sz="1000" b="1" dirty="0"/>
              <a:t>Health ABC project, Archives Neurology 2013, </a:t>
            </a:r>
            <a:r>
              <a:rPr lang="en-NZ" sz="1000" b="1" dirty="0" err="1"/>
              <a:t>Yaffe</a:t>
            </a:r>
            <a:r>
              <a:rPr lang="en-NZ" sz="1000" b="1" dirty="0"/>
              <a:t> et al</a:t>
            </a:r>
          </a:p>
        </p:txBody>
      </p:sp>
    </p:spTree>
    <p:extLst>
      <p:ext uri="{BB962C8B-B14F-4D97-AF65-F5344CB8AC3E}">
        <p14:creationId xmlns:p14="http://schemas.microsoft.com/office/powerpoint/2010/main" val="2234889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4"/>
          <p:cNvSpPr>
            <a:spLocks noGrp="1"/>
          </p:cNvSpPr>
          <p:nvPr>
            <p:ph type="title"/>
          </p:nvPr>
        </p:nvSpPr>
        <p:spPr/>
        <p:txBody>
          <a:bodyPr/>
          <a:lstStyle/>
          <a:p>
            <a:pPr eaLnBrk="1" hangingPunct="1"/>
            <a:endParaRPr lang="en-NZ"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688" y="247561"/>
            <a:ext cx="8272784" cy="6540086"/>
          </a:xfrm>
          <a:prstGeom prst="rect">
            <a:avLst/>
          </a:prstGeom>
        </p:spPr>
      </p:pic>
    </p:spTree>
    <p:extLst>
      <p:ext uri="{BB962C8B-B14F-4D97-AF65-F5344CB8AC3E}">
        <p14:creationId xmlns:p14="http://schemas.microsoft.com/office/powerpoint/2010/main" val="30272599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p:cNvSpPr>
            <a:spLocks noGrp="1" noChangeArrowheads="1"/>
          </p:cNvSpPr>
          <p:nvPr>
            <p:ph type="title"/>
          </p:nvPr>
        </p:nvSpPr>
        <p:spPr>
          <a:xfrm>
            <a:off x="468313" y="773113"/>
            <a:ext cx="8351837" cy="1143000"/>
          </a:xfrm>
        </p:spPr>
        <p:txBody>
          <a:bodyPr/>
          <a:lstStyle/>
          <a:p>
            <a:pPr eaLnBrk="1" hangingPunct="1">
              <a:defRPr/>
            </a:pPr>
            <a:r>
              <a:rPr lang="en-US" dirty="0">
                <a:solidFill>
                  <a:schemeClr val="tx1"/>
                </a:solidFill>
              </a:rPr>
              <a:t>a</a:t>
            </a:r>
            <a:r>
              <a:rPr lang="en-US" dirty="0" smtClean="0">
                <a:solidFill>
                  <a:schemeClr val="tx1"/>
                </a:solidFill>
              </a:rPr>
              <a:t>nd we just keep growing outwards</a:t>
            </a:r>
            <a:br>
              <a:rPr lang="en-US" dirty="0" smtClean="0">
                <a:solidFill>
                  <a:schemeClr val="tx1"/>
                </a:solidFill>
              </a:rPr>
            </a:br>
            <a:r>
              <a:rPr lang="en-US" dirty="0" smtClean="0">
                <a:solidFill>
                  <a:schemeClr val="tx1"/>
                </a:solidFill>
              </a:rPr>
              <a:t> </a:t>
            </a:r>
            <a:r>
              <a:rPr lang="en-US" sz="1050" dirty="0" smtClean="0">
                <a:solidFill>
                  <a:schemeClr val="tx1"/>
                </a:solidFill>
              </a:rPr>
              <a:t>(MOH, 2006/7)</a:t>
            </a:r>
            <a:endParaRPr lang="en-US" sz="1050" dirty="0">
              <a:solidFill>
                <a:schemeClr val="tx1"/>
              </a:solidFill>
            </a:endParaRPr>
          </a:p>
        </p:txBody>
      </p:sp>
      <p:pic>
        <p:nvPicPr>
          <p:cNvPr id="45058" name="Picture 3"/>
          <p:cNvPicPr>
            <a:picLocks noChangeAspect="1" noChangeArrowheads="1"/>
          </p:cNvPicPr>
          <p:nvPr/>
        </p:nvPicPr>
        <p:blipFill>
          <a:blip r:embed="rId2" cstate="print"/>
          <a:srcRect/>
          <a:stretch>
            <a:fillRect/>
          </a:stretch>
        </p:blipFill>
        <p:spPr bwMode="auto">
          <a:xfrm>
            <a:off x="1042988" y="2292350"/>
            <a:ext cx="7200900"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AutoShape 2"/>
          <p:cNvSpPr>
            <a:spLocks noGrp="1" noChangeArrowheads="1"/>
          </p:cNvSpPr>
          <p:nvPr>
            <p:ph type="title"/>
          </p:nvPr>
        </p:nvSpPr>
        <p:spPr>
          <a:xfrm>
            <a:off x="755650" y="549275"/>
            <a:ext cx="8388350" cy="1143000"/>
          </a:xfrm>
        </p:spPr>
        <p:txBody>
          <a:bodyPr/>
          <a:lstStyle/>
          <a:p>
            <a:pPr eaLnBrk="1" hangingPunct="1"/>
            <a:r>
              <a:rPr lang="en-US" dirty="0" smtClean="0">
                <a:solidFill>
                  <a:schemeClr val="tx1"/>
                </a:solidFill>
              </a:rPr>
              <a:t>and obese people are dying off around retirement</a:t>
            </a:r>
          </a:p>
        </p:txBody>
      </p:sp>
      <p:pic>
        <p:nvPicPr>
          <p:cNvPr id="46082" name="Picture 2"/>
          <p:cNvPicPr>
            <a:picLocks noChangeAspect="1" noChangeArrowheads="1"/>
          </p:cNvPicPr>
          <p:nvPr/>
        </p:nvPicPr>
        <p:blipFill>
          <a:blip r:embed="rId2" cstate="print"/>
          <a:srcRect/>
          <a:stretch>
            <a:fillRect/>
          </a:stretch>
        </p:blipFill>
        <p:spPr bwMode="auto">
          <a:xfrm>
            <a:off x="1116013" y="2420938"/>
            <a:ext cx="6985000" cy="417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AutoShape 2"/>
          <p:cNvSpPr>
            <a:spLocks noGrp="1" noChangeArrowheads="1"/>
          </p:cNvSpPr>
          <p:nvPr>
            <p:ph type="title"/>
          </p:nvPr>
        </p:nvSpPr>
        <p:spPr>
          <a:xfrm>
            <a:off x="468313" y="-171450"/>
            <a:ext cx="8207375" cy="1143000"/>
          </a:xfrm>
        </p:spPr>
        <p:txBody>
          <a:bodyPr/>
          <a:lstStyle/>
          <a:p>
            <a:pPr eaLnBrk="1" hangingPunct="1"/>
            <a:r>
              <a:rPr lang="en-US" smtClean="0">
                <a:solidFill>
                  <a:schemeClr val="tx1"/>
                </a:solidFill>
              </a:rPr>
              <a:t>Obesity and smoking = even worse</a:t>
            </a:r>
          </a:p>
        </p:txBody>
      </p:sp>
      <p:pic>
        <p:nvPicPr>
          <p:cNvPr id="47106" name="Picture 2"/>
          <p:cNvPicPr>
            <a:picLocks noChangeAspect="1" noChangeArrowheads="1"/>
          </p:cNvPicPr>
          <p:nvPr/>
        </p:nvPicPr>
        <p:blipFill>
          <a:blip r:embed="rId2" cstate="print"/>
          <a:srcRect/>
          <a:stretch>
            <a:fillRect/>
          </a:stretch>
        </p:blipFill>
        <p:spPr bwMode="auto">
          <a:xfrm>
            <a:off x="1042988" y="1628775"/>
            <a:ext cx="6769100" cy="513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AutoShape 2"/>
          <p:cNvSpPr>
            <a:spLocks noGrp="1" noChangeArrowheads="1"/>
          </p:cNvSpPr>
          <p:nvPr>
            <p:ph type="title"/>
          </p:nvPr>
        </p:nvSpPr>
        <p:spPr>
          <a:xfrm>
            <a:off x="2195513" y="765175"/>
            <a:ext cx="4968875" cy="1143000"/>
          </a:xfrm>
        </p:spPr>
        <p:txBody>
          <a:bodyPr/>
          <a:lstStyle/>
          <a:p>
            <a:pPr eaLnBrk="1" hangingPunct="1"/>
            <a:r>
              <a:rPr lang="en-US" smtClean="0">
                <a:solidFill>
                  <a:schemeClr val="tx1"/>
                </a:solidFill>
              </a:rPr>
              <a:t>Exercise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noChangeArrowheads="1"/>
          </p:cNvPicPr>
          <p:nvPr/>
        </p:nvPicPr>
        <p:blipFill>
          <a:blip r:embed="rId2" cstate="print"/>
          <a:srcRect/>
          <a:stretch>
            <a:fillRect/>
          </a:stretch>
        </p:blipFill>
        <p:spPr bwMode="auto">
          <a:xfrm>
            <a:off x="0" y="-20638"/>
            <a:ext cx="9144000" cy="6899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5"/>
          <p:cNvSpPr>
            <a:spLocks noChangeArrowheads="1"/>
          </p:cNvSpPr>
          <p:nvPr/>
        </p:nvSpPr>
        <p:spPr bwMode="auto">
          <a:xfrm>
            <a:off x="6927850" y="1773238"/>
            <a:ext cx="739775" cy="863600"/>
          </a:xfrm>
          <a:prstGeom prst="rect">
            <a:avLst/>
          </a:prstGeom>
          <a:solidFill>
            <a:schemeClr val="bg1"/>
          </a:solidFill>
          <a:ln w="9525" algn="ctr">
            <a:solidFill>
              <a:schemeClr val="bg1"/>
            </a:solidFill>
            <a:round/>
            <a:headEnd/>
            <a:tailEnd/>
          </a:ln>
        </p:spPr>
        <p:txBody>
          <a:bodyPr/>
          <a:lstStyle/>
          <a:p>
            <a:pPr eaLnBrk="0" hangingPunct="0"/>
            <a:endParaRPr lang="en-NZ"/>
          </a:p>
        </p:txBody>
      </p:sp>
      <p:sp>
        <p:nvSpPr>
          <p:cNvPr id="49154" name="AutoShape 2"/>
          <p:cNvSpPr>
            <a:spLocks noGrp="1" noChangeArrowheads="1"/>
          </p:cNvSpPr>
          <p:nvPr>
            <p:ph type="title"/>
          </p:nvPr>
        </p:nvSpPr>
        <p:spPr>
          <a:xfrm>
            <a:off x="608013" y="620713"/>
            <a:ext cx="7924800" cy="1143000"/>
          </a:xfrm>
        </p:spPr>
        <p:txBody>
          <a:bodyPr/>
          <a:lstStyle/>
          <a:p>
            <a:pPr eaLnBrk="1" hangingPunct="1"/>
            <a:r>
              <a:rPr lang="en-US" smtClean="0">
                <a:solidFill>
                  <a:schemeClr val="tx1"/>
                </a:solidFill>
              </a:rPr>
              <a:t>Don’t be a couch potato</a:t>
            </a:r>
          </a:p>
        </p:txBody>
      </p:sp>
      <p:sp>
        <p:nvSpPr>
          <p:cNvPr id="49155" name="TextBox 1"/>
          <p:cNvSpPr txBox="1">
            <a:spLocks noChangeArrowheads="1"/>
          </p:cNvSpPr>
          <p:nvPr/>
        </p:nvSpPr>
        <p:spPr bwMode="auto">
          <a:xfrm>
            <a:off x="6608763" y="6375400"/>
            <a:ext cx="2119312" cy="277813"/>
          </a:xfrm>
          <a:prstGeom prst="rect">
            <a:avLst/>
          </a:prstGeom>
          <a:noFill/>
          <a:ln w="9525">
            <a:noFill/>
            <a:miter lim="800000"/>
            <a:headEnd/>
            <a:tailEnd/>
          </a:ln>
        </p:spPr>
        <p:txBody>
          <a:bodyPr wrap="none">
            <a:spAutoFit/>
          </a:bodyPr>
          <a:lstStyle/>
          <a:p>
            <a:pPr eaLnBrk="0" hangingPunct="0"/>
            <a:r>
              <a:rPr lang="en-NZ" sz="1200"/>
              <a:t>Lancet 1966; 2(7463): 553-9</a:t>
            </a:r>
          </a:p>
        </p:txBody>
      </p:sp>
      <p:pic>
        <p:nvPicPr>
          <p:cNvPr id="49156" name="Picture 2"/>
          <p:cNvPicPr>
            <a:picLocks noChangeAspect="1" noChangeArrowheads="1"/>
          </p:cNvPicPr>
          <p:nvPr/>
        </p:nvPicPr>
        <p:blipFill>
          <a:blip r:embed="rId2" cstate="print"/>
          <a:srcRect/>
          <a:stretch>
            <a:fillRect/>
          </a:stretch>
        </p:blipFill>
        <p:spPr bwMode="auto">
          <a:xfrm>
            <a:off x="533400" y="2205038"/>
            <a:ext cx="8388350" cy="3706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5"/>
          <p:cNvSpPr>
            <a:spLocks noChangeArrowheads="1"/>
          </p:cNvSpPr>
          <p:nvPr/>
        </p:nvSpPr>
        <p:spPr bwMode="auto">
          <a:xfrm>
            <a:off x="6927850" y="1773238"/>
            <a:ext cx="739775" cy="863600"/>
          </a:xfrm>
          <a:prstGeom prst="rect">
            <a:avLst/>
          </a:prstGeom>
          <a:solidFill>
            <a:schemeClr val="bg1"/>
          </a:solidFill>
          <a:ln w="9525" algn="ctr">
            <a:solidFill>
              <a:schemeClr val="bg1"/>
            </a:solidFill>
            <a:round/>
            <a:headEnd/>
            <a:tailEnd/>
          </a:ln>
        </p:spPr>
        <p:txBody>
          <a:bodyPr/>
          <a:lstStyle/>
          <a:p>
            <a:pPr eaLnBrk="0" hangingPunct="0"/>
            <a:endParaRPr lang="en-NZ"/>
          </a:p>
        </p:txBody>
      </p:sp>
      <p:sp>
        <p:nvSpPr>
          <p:cNvPr id="50178" name="AutoShape 2"/>
          <p:cNvSpPr>
            <a:spLocks noGrp="1" noChangeArrowheads="1"/>
          </p:cNvSpPr>
          <p:nvPr>
            <p:ph type="title"/>
          </p:nvPr>
        </p:nvSpPr>
        <p:spPr>
          <a:xfrm>
            <a:off x="395288" y="476250"/>
            <a:ext cx="8929687" cy="1143000"/>
          </a:xfrm>
        </p:spPr>
        <p:txBody>
          <a:bodyPr/>
          <a:lstStyle/>
          <a:p>
            <a:pPr eaLnBrk="1" hangingPunct="1"/>
            <a:r>
              <a:rPr lang="en-US" smtClean="0">
                <a:solidFill>
                  <a:schemeClr val="tx1"/>
                </a:solidFill>
              </a:rPr>
              <a:t>not even an “active couch potato”</a:t>
            </a:r>
          </a:p>
        </p:txBody>
      </p:sp>
      <p:sp>
        <p:nvSpPr>
          <p:cNvPr id="50179" name="Rectangle 4"/>
          <p:cNvSpPr>
            <a:spLocks noChangeArrowheads="1"/>
          </p:cNvSpPr>
          <p:nvPr/>
        </p:nvSpPr>
        <p:spPr bwMode="auto">
          <a:xfrm>
            <a:off x="971550" y="2840038"/>
            <a:ext cx="7632700" cy="3109912"/>
          </a:xfrm>
          <a:prstGeom prst="rect">
            <a:avLst/>
          </a:prstGeom>
          <a:noFill/>
          <a:ln w="9525">
            <a:noFill/>
            <a:miter lim="800000"/>
            <a:headEnd/>
            <a:tailEnd/>
          </a:ln>
        </p:spPr>
        <p:txBody>
          <a:bodyPr>
            <a:spAutoFit/>
          </a:bodyPr>
          <a:lstStyle/>
          <a:p>
            <a:pPr eaLnBrk="0" hangingPunct="0"/>
            <a:r>
              <a:rPr lang="en-NZ" sz="2800"/>
              <a:t>Sitting &gt;23hrs versus &lt;11hrs per week </a:t>
            </a:r>
          </a:p>
          <a:p>
            <a:pPr eaLnBrk="0" hangingPunct="0"/>
            <a:r>
              <a:rPr lang="en-NZ" sz="2800">
                <a:sym typeface="Wingdings" pitchFamily="2" charset="2"/>
              </a:rPr>
              <a:t>r</a:t>
            </a:r>
            <a:r>
              <a:rPr lang="en-NZ" sz="2800"/>
              <a:t>isk of dying of heart disease = 3x higher</a:t>
            </a:r>
          </a:p>
          <a:p>
            <a:pPr eaLnBrk="0" hangingPunct="0"/>
            <a:endParaRPr lang="en-NZ" sz="2800"/>
          </a:p>
          <a:p>
            <a:pPr eaLnBrk="0" hangingPunct="0"/>
            <a:r>
              <a:rPr lang="en-NZ" sz="2800">
                <a:sym typeface="Wingdings" pitchFamily="2" charset="2"/>
              </a:rPr>
              <a:t></a:t>
            </a:r>
            <a:r>
              <a:rPr lang="en-NZ" sz="2800"/>
              <a:t>even in exercisers</a:t>
            </a:r>
          </a:p>
          <a:p>
            <a:pPr eaLnBrk="0" hangingPunct="0"/>
            <a:endParaRPr lang="en-NZ" sz="2800"/>
          </a:p>
          <a:p>
            <a:pPr eaLnBrk="0" hangingPunct="0"/>
            <a:r>
              <a:rPr lang="en-NZ" sz="2800">
                <a:sym typeface="Wingdings" pitchFamily="2" charset="2"/>
              </a:rPr>
              <a:t></a:t>
            </a:r>
            <a:r>
              <a:rPr lang="en-NZ" sz="2800"/>
              <a:t>ipads, computers, TVs, long commutes and sedentary jobs are all bad news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5"/>
          <p:cNvSpPr>
            <a:spLocks noChangeArrowheads="1"/>
          </p:cNvSpPr>
          <p:nvPr/>
        </p:nvSpPr>
        <p:spPr bwMode="auto">
          <a:xfrm>
            <a:off x="6927850" y="1773238"/>
            <a:ext cx="739775" cy="863600"/>
          </a:xfrm>
          <a:prstGeom prst="rect">
            <a:avLst/>
          </a:prstGeom>
          <a:solidFill>
            <a:schemeClr val="bg1"/>
          </a:solidFill>
          <a:ln w="9525" algn="ctr">
            <a:solidFill>
              <a:schemeClr val="bg1"/>
            </a:solidFill>
            <a:round/>
            <a:headEnd/>
            <a:tailEnd/>
          </a:ln>
        </p:spPr>
        <p:txBody>
          <a:bodyPr/>
          <a:lstStyle/>
          <a:p>
            <a:pPr eaLnBrk="0" hangingPunct="0"/>
            <a:endParaRPr lang="en-NZ"/>
          </a:p>
        </p:txBody>
      </p:sp>
      <p:sp>
        <p:nvSpPr>
          <p:cNvPr id="51202" name="Title 3"/>
          <p:cNvSpPr>
            <a:spLocks noGrp="1"/>
          </p:cNvSpPr>
          <p:nvPr>
            <p:ph type="title"/>
          </p:nvPr>
        </p:nvSpPr>
        <p:spPr/>
        <p:txBody>
          <a:bodyPr/>
          <a:lstStyle/>
          <a:p>
            <a:pPr eaLnBrk="1" hangingPunct="1"/>
            <a:endParaRPr lang="en-NZ" smtClean="0"/>
          </a:p>
        </p:txBody>
      </p:sp>
      <p:pic>
        <p:nvPicPr>
          <p:cNvPr id="51203" name="Picture 2"/>
          <p:cNvPicPr>
            <a:picLocks noChangeAspect="1" noChangeArrowheads="1"/>
          </p:cNvPicPr>
          <p:nvPr/>
        </p:nvPicPr>
        <p:blipFill>
          <a:blip r:embed="rId2" cstate="print"/>
          <a:srcRect/>
          <a:stretch>
            <a:fillRect/>
          </a:stretch>
        </p:blipFill>
        <p:spPr bwMode="auto">
          <a:xfrm>
            <a:off x="-20638" y="0"/>
            <a:ext cx="918527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5"/>
          <p:cNvSpPr>
            <a:spLocks noChangeArrowheads="1"/>
          </p:cNvSpPr>
          <p:nvPr/>
        </p:nvSpPr>
        <p:spPr bwMode="auto">
          <a:xfrm>
            <a:off x="6927850" y="1773238"/>
            <a:ext cx="739775" cy="863600"/>
          </a:xfrm>
          <a:prstGeom prst="rect">
            <a:avLst/>
          </a:prstGeom>
          <a:solidFill>
            <a:schemeClr val="bg1"/>
          </a:solidFill>
          <a:ln w="9525" algn="ctr">
            <a:solidFill>
              <a:schemeClr val="bg1"/>
            </a:solidFill>
            <a:round/>
            <a:headEnd/>
            <a:tailEnd/>
          </a:ln>
        </p:spPr>
        <p:txBody>
          <a:bodyPr/>
          <a:lstStyle/>
          <a:p>
            <a:pPr eaLnBrk="0" hangingPunct="0"/>
            <a:endParaRPr lang="en-NZ"/>
          </a:p>
        </p:txBody>
      </p:sp>
      <p:sp>
        <p:nvSpPr>
          <p:cNvPr id="52226" name="Title 3"/>
          <p:cNvSpPr>
            <a:spLocks noGrp="1"/>
          </p:cNvSpPr>
          <p:nvPr>
            <p:ph type="title"/>
          </p:nvPr>
        </p:nvSpPr>
        <p:spPr/>
        <p:txBody>
          <a:bodyPr/>
          <a:lstStyle/>
          <a:p>
            <a:pPr eaLnBrk="1" hangingPunct="1"/>
            <a:endParaRPr lang="en-NZ" smtClean="0"/>
          </a:p>
        </p:txBody>
      </p:sp>
      <p:pic>
        <p:nvPicPr>
          <p:cNvPr id="52227" name="Picture 2"/>
          <p:cNvPicPr>
            <a:picLocks noChangeAspect="1" noChangeArrowheads="1"/>
          </p:cNvPicPr>
          <p:nvPr/>
        </p:nvPicPr>
        <p:blipFill>
          <a:blip r:embed="rId2" cstate="print"/>
          <a:srcRect/>
          <a:stretch>
            <a:fillRect/>
          </a:stretch>
        </p:blipFill>
        <p:spPr bwMode="auto">
          <a:xfrm>
            <a:off x="0" y="0"/>
            <a:ext cx="91424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Text Box 4"/>
          <p:cNvSpPr txBox="1">
            <a:spLocks noChangeArrowheads="1"/>
          </p:cNvSpPr>
          <p:nvPr/>
        </p:nvSpPr>
        <p:spPr bwMode="auto">
          <a:xfrm>
            <a:off x="4211638" y="6453188"/>
            <a:ext cx="4710112" cy="231775"/>
          </a:xfrm>
          <a:prstGeom prst="rect">
            <a:avLst/>
          </a:prstGeom>
          <a:noFill/>
          <a:ln w="9525">
            <a:noFill/>
            <a:miter lim="800000"/>
            <a:headEnd/>
            <a:tailEnd/>
          </a:ln>
        </p:spPr>
        <p:txBody>
          <a:bodyPr lIns="0" tIns="0" rIns="0" bIns="0"/>
          <a:lstStyle/>
          <a:p>
            <a:pPr eaLnBrk="0" hangingPunct="0">
              <a:tabLst>
                <a:tab pos="723900" algn="l"/>
                <a:tab pos="1447800" algn="l"/>
                <a:tab pos="2171700" algn="l"/>
                <a:tab pos="2895600" algn="l"/>
                <a:tab pos="3619500" algn="l"/>
              </a:tabLst>
            </a:pPr>
            <a:r>
              <a:rPr lang="en-GB" sz="1100" b="1">
                <a:solidFill>
                  <a:srgbClr val="000000"/>
                </a:solidFill>
                <a:ea typeface="msgothic"/>
                <a:cs typeface="msgothic"/>
              </a:rPr>
              <a:t>Women; Shiroma E J , and Lee I Circulation 2010;122:743-752</a:t>
            </a:r>
          </a:p>
        </p:txBody>
      </p:sp>
      <p:sp>
        <p:nvSpPr>
          <p:cNvPr id="7" name="AutoShape 2"/>
          <p:cNvSpPr txBox="1">
            <a:spLocks noChangeArrowheads="1"/>
          </p:cNvSpPr>
          <p:nvPr/>
        </p:nvSpPr>
        <p:spPr>
          <a:xfrm>
            <a:off x="252413" y="188913"/>
            <a:ext cx="9144000" cy="1143000"/>
          </a:xfrm>
          <a:prstGeom prst="roundRect">
            <a:avLst>
              <a:gd name="adj" fmla="val 21667"/>
            </a:avLst>
          </a:prstGeom>
        </p:spPr>
        <p:txBody>
          <a:bodyPr/>
          <a:lst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pitchFamily="34" charset="0"/>
              </a:defRPr>
            </a:lvl2pPr>
            <a:lvl3pPr algn="l" rtl="0" fontAlgn="base">
              <a:lnSpc>
                <a:spcPct val="90000"/>
              </a:lnSpc>
              <a:spcBef>
                <a:spcPct val="0"/>
              </a:spcBef>
              <a:spcAft>
                <a:spcPct val="0"/>
              </a:spcAft>
              <a:defRPr sz="3600" b="1">
                <a:solidFill>
                  <a:schemeClr val="tx2"/>
                </a:solidFill>
                <a:latin typeface="Arial" pitchFamily="34" charset="0"/>
              </a:defRPr>
            </a:lvl3pPr>
            <a:lvl4pPr algn="l" rtl="0" fontAlgn="base">
              <a:lnSpc>
                <a:spcPct val="90000"/>
              </a:lnSpc>
              <a:spcBef>
                <a:spcPct val="0"/>
              </a:spcBef>
              <a:spcAft>
                <a:spcPct val="0"/>
              </a:spcAft>
              <a:defRPr sz="3600" b="1">
                <a:solidFill>
                  <a:schemeClr val="tx2"/>
                </a:solidFill>
                <a:latin typeface="Arial" pitchFamily="34" charset="0"/>
              </a:defRPr>
            </a:lvl4pPr>
            <a:lvl5pPr algn="l" rtl="0" fontAlgn="base">
              <a:lnSpc>
                <a:spcPct val="90000"/>
              </a:lnSpc>
              <a:spcBef>
                <a:spcPct val="0"/>
              </a:spcBef>
              <a:spcAft>
                <a:spcPct val="0"/>
              </a:spcAft>
              <a:defRPr sz="3600" b="1">
                <a:solidFill>
                  <a:schemeClr val="tx2"/>
                </a:solidFill>
                <a:latin typeface="Arial" pitchFamily="34" charset="0"/>
              </a:defRPr>
            </a:lvl5pPr>
            <a:lvl6pPr marL="457200" algn="l" rtl="0" fontAlgn="base">
              <a:lnSpc>
                <a:spcPct val="90000"/>
              </a:lnSpc>
              <a:spcBef>
                <a:spcPct val="0"/>
              </a:spcBef>
              <a:spcAft>
                <a:spcPct val="0"/>
              </a:spcAft>
              <a:defRPr sz="3600" b="1">
                <a:solidFill>
                  <a:schemeClr val="tx2"/>
                </a:solidFill>
                <a:latin typeface="Arial" pitchFamily="34" charset="0"/>
              </a:defRPr>
            </a:lvl6pPr>
            <a:lvl7pPr marL="914400" algn="l" rtl="0" fontAlgn="base">
              <a:lnSpc>
                <a:spcPct val="90000"/>
              </a:lnSpc>
              <a:spcBef>
                <a:spcPct val="0"/>
              </a:spcBef>
              <a:spcAft>
                <a:spcPct val="0"/>
              </a:spcAft>
              <a:defRPr sz="3600" b="1">
                <a:solidFill>
                  <a:schemeClr val="tx2"/>
                </a:solidFill>
                <a:latin typeface="Arial" pitchFamily="34" charset="0"/>
              </a:defRPr>
            </a:lvl7pPr>
            <a:lvl8pPr marL="1371600" algn="l" rtl="0" fontAlgn="base">
              <a:lnSpc>
                <a:spcPct val="90000"/>
              </a:lnSpc>
              <a:spcBef>
                <a:spcPct val="0"/>
              </a:spcBef>
              <a:spcAft>
                <a:spcPct val="0"/>
              </a:spcAft>
              <a:defRPr sz="3600" b="1">
                <a:solidFill>
                  <a:schemeClr val="tx2"/>
                </a:solidFill>
                <a:latin typeface="Arial" pitchFamily="34" charset="0"/>
              </a:defRPr>
            </a:lvl8pPr>
            <a:lvl9pPr marL="1828800" algn="l" rtl="0" fontAlgn="base">
              <a:lnSpc>
                <a:spcPct val="90000"/>
              </a:lnSpc>
              <a:spcBef>
                <a:spcPct val="0"/>
              </a:spcBef>
              <a:spcAft>
                <a:spcPct val="0"/>
              </a:spcAft>
              <a:defRPr sz="3600" b="1">
                <a:solidFill>
                  <a:schemeClr val="tx2"/>
                </a:solidFill>
                <a:latin typeface="Arial" pitchFamily="34" charset="0"/>
              </a:defRPr>
            </a:lvl9pPr>
          </a:lstStyle>
          <a:p>
            <a:pPr>
              <a:defRPr/>
            </a:pPr>
            <a:r>
              <a:rPr lang="en-US" kern="0" dirty="0">
                <a:solidFill>
                  <a:schemeClr val="tx1"/>
                </a:solidFill>
              </a:rPr>
              <a:t>a</a:t>
            </a:r>
            <a:r>
              <a:rPr lang="en-US" kern="0" dirty="0" smtClean="0">
                <a:solidFill>
                  <a:schemeClr val="tx1"/>
                </a:solidFill>
              </a:rPr>
              <a:t>nd the harder you exercise the better</a:t>
            </a:r>
            <a:endParaRPr lang="en-US" kern="0" dirty="0">
              <a:solidFill>
                <a:schemeClr val="tx1"/>
              </a:solidFill>
            </a:endParaRPr>
          </a:p>
        </p:txBody>
      </p:sp>
      <p:pic>
        <p:nvPicPr>
          <p:cNvPr id="53251" name="Picture 3"/>
          <p:cNvPicPr>
            <a:picLocks noChangeAspect="1" noChangeArrowheads="1"/>
          </p:cNvPicPr>
          <p:nvPr/>
        </p:nvPicPr>
        <p:blipFill>
          <a:blip r:embed="rId3" cstate="print"/>
          <a:srcRect/>
          <a:stretch>
            <a:fillRect/>
          </a:stretch>
        </p:blipFill>
        <p:spPr bwMode="auto">
          <a:xfrm>
            <a:off x="584200" y="1590675"/>
            <a:ext cx="7732713" cy="404971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5"/>
          <p:cNvSpPr>
            <a:spLocks noChangeArrowheads="1"/>
          </p:cNvSpPr>
          <p:nvPr/>
        </p:nvSpPr>
        <p:spPr bwMode="auto">
          <a:xfrm>
            <a:off x="6927850" y="1773238"/>
            <a:ext cx="739775" cy="863600"/>
          </a:xfrm>
          <a:prstGeom prst="rect">
            <a:avLst/>
          </a:prstGeom>
          <a:solidFill>
            <a:schemeClr val="bg1"/>
          </a:solidFill>
          <a:ln w="9525" algn="ctr">
            <a:solidFill>
              <a:schemeClr val="bg1"/>
            </a:solidFill>
            <a:round/>
            <a:headEnd/>
            <a:tailEnd/>
          </a:ln>
        </p:spPr>
        <p:txBody>
          <a:bodyPr/>
          <a:lstStyle/>
          <a:p>
            <a:pPr eaLnBrk="0" hangingPunct="0"/>
            <a:endParaRPr lang="en-NZ"/>
          </a:p>
        </p:txBody>
      </p:sp>
      <p:sp>
        <p:nvSpPr>
          <p:cNvPr id="55298" name="Title 1"/>
          <p:cNvSpPr>
            <a:spLocks noGrp="1"/>
          </p:cNvSpPr>
          <p:nvPr>
            <p:ph type="title"/>
          </p:nvPr>
        </p:nvSpPr>
        <p:spPr>
          <a:xfrm>
            <a:off x="684213" y="404813"/>
            <a:ext cx="7848600" cy="936625"/>
          </a:xfrm>
          <a:solidFill>
            <a:schemeClr val="bg1"/>
          </a:solidFill>
        </p:spPr>
        <p:txBody>
          <a:bodyPr/>
          <a:lstStyle/>
          <a:p>
            <a:pPr eaLnBrk="1" hangingPunct="1"/>
            <a:r>
              <a:rPr lang="en-NZ" smtClean="0"/>
              <a:t>Exercise helps other health risks</a:t>
            </a:r>
            <a:br>
              <a:rPr lang="en-NZ" smtClean="0"/>
            </a:br>
            <a:r>
              <a:rPr lang="en-NZ" sz="1100" b="0" smtClean="0"/>
              <a:t>70000 Nurses, age 40+ x 8 years; NEJM 650-8 August 26, 1999</a:t>
            </a:r>
          </a:p>
        </p:txBody>
      </p:sp>
      <p:sp>
        <p:nvSpPr>
          <p:cNvPr id="55299" name="Rectangle 3"/>
          <p:cNvSpPr>
            <a:spLocks noChangeArrowheads="1"/>
          </p:cNvSpPr>
          <p:nvPr/>
        </p:nvSpPr>
        <p:spPr bwMode="auto">
          <a:xfrm>
            <a:off x="5940425" y="1773238"/>
            <a:ext cx="503238" cy="719137"/>
          </a:xfrm>
          <a:prstGeom prst="rect">
            <a:avLst/>
          </a:prstGeom>
          <a:solidFill>
            <a:schemeClr val="bg1"/>
          </a:solidFill>
          <a:ln w="9525" algn="ctr">
            <a:solidFill>
              <a:schemeClr val="bg1"/>
            </a:solidFill>
            <a:round/>
            <a:headEnd/>
            <a:tailEnd/>
          </a:ln>
        </p:spPr>
        <p:txBody>
          <a:bodyPr/>
          <a:lstStyle/>
          <a:p>
            <a:pPr eaLnBrk="0" hangingPunct="0"/>
            <a:endParaRPr lang="en-NZ"/>
          </a:p>
        </p:txBody>
      </p:sp>
      <p:sp>
        <p:nvSpPr>
          <p:cNvPr id="10" name="Rectangle 3"/>
          <p:cNvSpPr txBox="1">
            <a:spLocks noChangeArrowheads="1"/>
          </p:cNvSpPr>
          <p:nvPr/>
        </p:nvSpPr>
        <p:spPr bwMode="auto">
          <a:xfrm>
            <a:off x="881063" y="1474788"/>
            <a:ext cx="7920037" cy="4084637"/>
          </a:xfrm>
          <a:prstGeom prst="rect">
            <a:avLst/>
          </a:prstGeom>
          <a:noFill/>
          <a:ln>
            <a:noFill/>
          </a:ln>
          <a:effectLst/>
          <a:extLst/>
        </p:spPr>
        <p:txBody>
          <a:bodyPr/>
          <a:lst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0" indent="0">
              <a:buFont typeface="Wingdings" pitchFamily="2" charset="2"/>
              <a:buNone/>
              <a:defRPr/>
            </a:pPr>
            <a:endParaRPr lang="en-NZ" sz="2400" b="1" kern="0" dirty="0"/>
          </a:p>
          <a:p>
            <a:pPr marL="0" indent="0">
              <a:buFont typeface="Wingdings" pitchFamily="2" charset="2"/>
              <a:buNone/>
              <a:defRPr/>
            </a:pPr>
            <a:r>
              <a:rPr lang="en-NZ" sz="4000" b="1" kern="0" dirty="0" smtClean="0"/>
              <a:t>FAT: </a:t>
            </a:r>
            <a:r>
              <a:rPr lang="en-NZ" sz="2400" b="1" kern="0" dirty="0" smtClean="0"/>
              <a:t>Non-obese and very fit </a:t>
            </a:r>
          </a:p>
          <a:p>
            <a:pPr marL="0" indent="0">
              <a:buFont typeface="Wingdings" pitchFamily="2" charset="2"/>
              <a:buNone/>
              <a:defRPr/>
            </a:pPr>
            <a:r>
              <a:rPr lang="en-NZ" sz="2400" b="1" kern="0" dirty="0" smtClean="0">
                <a:sym typeface="Wingdings" pitchFamily="2" charset="2"/>
              </a:rPr>
              <a:t> 46% less MI than if </a:t>
            </a:r>
            <a:r>
              <a:rPr lang="en-NZ" sz="2400" b="1" kern="0" dirty="0" smtClean="0"/>
              <a:t>lazy and obese</a:t>
            </a:r>
          </a:p>
          <a:p>
            <a:pPr marL="0" indent="0">
              <a:buFont typeface="Wingdings" pitchFamily="2" charset="2"/>
              <a:buNone/>
              <a:defRPr/>
            </a:pPr>
            <a:endParaRPr lang="en-NZ" sz="2400" b="1" kern="0" dirty="0"/>
          </a:p>
          <a:p>
            <a:pPr marL="0" indent="0">
              <a:buFont typeface="Wingdings" pitchFamily="2" charset="2"/>
              <a:buNone/>
              <a:defRPr/>
            </a:pPr>
            <a:r>
              <a:rPr lang="en-NZ" sz="4000" b="1" kern="0" dirty="0" smtClean="0"/>
              <a:t>FAMILY: </a:t>
            </a:r>
            <a:r>
              <a:rPr lang="en-NZ" sz="2400" b="1" kern="0" dirty="0" smtClean="0"/>
              <a:t>Family history of young MI + very fit </a:t>
            </a:r>
          </a:p>
          <a:p>
            <a:pPr marL="0" indent="0">
              <a:buFont typeface="Wingdings" pitchFamily="2" charset="2"/>
              <a:buNone/>
              <a:defRPr/>
            </a:pPr>
            <a:r>
              <a:rPr lang="en-NZ" sz="2400" b="1" kern="0" dirty="0" smtClean="0">
                <a:sym typeface="Wingdings" pitchFamily="2" charset="2"/>
              </a:rPr>
              <a:t> 42% less MI than if lazy</a:t>
            </a:r>
          </a:p>
          <a:p>
            <a:pPr marL="0" indent="0">
              <a:buFont typeface="Wingdings" pitchFamily="2" charset="2"/>
              <a:buNone/>
              <a:defRPr/>
            </a:pPr>
            <a:endParaRPr lang="en-NZ" sz="2400" b="1" kern="0" dirty="0">
              <a:sym typeface="Wingdings" pitchFamily="2" charset="2"/>
            </a:endParaRPr>
          </a:p>
          <a:p>
            <a:pPr marL="0" indent="0">
              <a:buFont typeface="Wingdings" pitchFamily="2" charset="2"/>
              <a:buNone/>
              <a:defRPr/>
            </a:pPr>
            <a:r>
              <a:rPr lang="en-NZ" sz="4000" b="1" kern="0" dirty="0" smtClean="0"/>
              <a:t>FAGS: </a:t>
            </a:r>
            <a:r>
              <a:rPr lang="en-NZ" sz="2400" b="1" kern="0" dirty="0" smtClean="0"/>
              <a:t>Never-smoking </a:t>
            </a:r>
            <a:r>
              <a:rPr lang="en-NZ" sz="2400" b="1" kern="0" dirty="0"/>
              <a:t>and very fit </a:t>
            </a:r>
            <a:endParaRPr lang="en-NZ" sz="2400" b="1" kern="0" dirty="0" smtClean="0"/>
          </a:p>
          <a:p>
            <a:pPr marL="0" indent="0">
              <a:buFont typeface="Wingdings" pitchFamily="2" charset="2"/>
              <a:buNone/>
              <a:defRPr/>
            </a:pPr>
            <a:r>
              <a:rPr lang="en-NZ" sz="2400" b="1" kern="0" dirty="0" smtClean="0">
                <a:sym typeface="Wingdings" pitchFamily="2" charset="2"/>
              </a:rPr>
              <a:t> </a:t>
            </a:r>
            <a:r>
              <a:rPr lang="en-NZ" sz="2400" b="1" kern="0" dirty="0">
                <a:sym typeface="Wingdings" pitchFamily="2" charset="2"/>
              </a:rPr>
              <a:t>85% less MI than lazy </a:t>
            </a:r>
            <a:r>
              <a:rPr lang="en-NZ" sz="2400" b="1" kern="0" dirty="0" smtClean="0">
                <a:sym typeface="Wingdings" pitchFamily="2" charset="2"/>
              </a:rPr>
              <a:t>smoker (ex-smokers 81%!)</a:t>
            </a:r>
            <a:endParaRPr lang="en-NZ" sz="2400" b="1" kern="0" dirty="0"/>
          </a:p>
          <a:p>
            <a:pPr marL="0" indent="0">
              <a:buFont typeface="Wingdings" pitchFamily="2" charset="2"/>
              <a:buNone/>
              <a:defRPr/>
            </a:pPr>
            <a:endParaRPr lang="en-NZ" sz="2400" b="1" kern="0" dirty="0" smtClean="0"/>
          </a:p>
          <a:p>
            <a:pPr marL="0" indent="0">
              <a:buFont typeface="Wingdings" pitchFamily="2" charset="2"/>
              <a:buNone/>
              <a:defRPr/>
            </a:pPr>
            <a:endParaRPr lang="en-NZ" sz="2400" b="1" kern="0" dirty="0"/>
          </a:p>
          <a:p>
            <a:pPr marL="0" indent="0">
              <a:buFont typeface="Wingdings" pitchFamily="2" charset="2"/>
              <a:buNone/>
              <a:defRPr/>
            </a:pPr>
            <a:r>
              <a:rPr lang="en-NZ" sz="2400" b="1" kern="0" dirty="0" smtClean="0"/>
              <a:t> </a:t>
            </a:r>
            <a:endParaRPr lang="en-NZ" sz="1600" kern="0" dirty="0" smtClean="0"/>
          </a:p>
          <a:p>
            <a:pPr marL="0" indent="0">
              <a:buFont typeface="Wingdings" pitchFamily="2" charset="2"/>
              <a:buNone/>
              <a:defRPr/>
            </a:pPr>
            <a:endParaRPr lang="en-NZ" sz="900" kern="0" dirty="0" smtClean="0"/>
          </a:p>
          <a:p>
            <a:pPr marL="857250" lvl="1" indent="-457200">
              <a:defRPr/>
            </a:pPr>
            <a:endParaRPr lang="en-US" sz="900" b="1" kern="0" dirty="0" smtClean="0"/>
          </a:p>
          <a:p>
            <a:pPr marL="857250" lvl="1" indent="-457200">
              <a:buFont typeface="+mj-lt"/>
              <a:buAutoNum type="arabicPeriod"/>
              <a:defRPr/>
            </a:pPr>
            <a:endParaRPr lang="en-US" sz="2000" b="1" kern="0" dirty="0" smtClean="0"/>
          </a:p>
          <a:p>
            <a:pPr>
              <a:buFont typeface="Wingdings" pitchFamily="2" charset="2"/>
              <a:buNone/>
              <a:defRPr/>
            </a:pPr>
            <a:endParaRPr lang="en-US" kern="0" dirty="0" smtClean="0"/>
          </a:p>
          <a:p>
            <a:pPr>
              <a:buFont typeface="Wingdings" pitchFamily="2" charset="2"/>
              <a:buNone/>
              <a:defRPr/>
            </a:pPr>
            <a:endParaRPr lang="en-US" sz="4000" b="1" kern="0" dirty="0" smtClean="0"/>
          </a:p>
          <a:p>
            <a:pPr lvl="1">
              <a:buFontTx/>
              <a:buNone/>
              <a:defRPr/>
            </a:pPr>
            <a:endParaRPr lang="en-US" sz="3600" kern="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AutoShape 2"/>
          <p:cNvSpPr>
            <a:spLocks noGrp="1" noChangeArrowheads="1"/>
          </p:cNvSpPr>
          <p:nvPr>
            <p:ph type="title"/>
          </p:nvPr>
        </p:nvSpPr>
        <p:spPr>
          <a:xfrm>
            <a:off x="468313" y="846138"/>
            <a:ext cx="7924800" cy="1143000"/>
          </a:xfrm>
        </p:spPr>
        <p:txBody>
          <a:bodyPr/>
          <a:lstStyle/>
          <a:p>
            <a:pPr algn="ctr" eaLnBrk="1" hangingPunct="1"/>
            <a:r>
              <a:rPr lang="en-US" sz="3200" smtClean="0"/>
              <a:t>Your choice: get fitter                      </a:t>
            </a:r>
            <a:br>
              <a:rPr lang="en-US" sz="3200" smtClean="0"/>
            </a:br>
            <a:r>
              <a:rPr lang="en-US" sz="3200" smtClean="0"/>
              <a:t/>
            </a:r>
            <a:br>
              <a:rPr lang="en-US" sz="3200" smtClean="0"/>
            </a:br>
            <a:r>
              <a:rPr lang="en-US" sz="3200" smtClean="0">
                <a:sym typeface="Wingdings" pitchFamily="2" charset="2"/>
              </a:rPr>
              <a:t> this will change your future health</a:t>
            </a:r>
            <a:endParaRPr lang="en-US" sz="3200" smtClean="0"/>
          </a:p>
        </p:txBody>
      </p:sp>
      <p:sp>
        <p:nvSpPr>
          <p:cNvPr id="424963" name="Rectangle 3"/>
          <p:cNvSpPr>
            <a:spLocks noGrp="1" noChangeArrowheads="1"/>
          </p:cNvSpPr>
          <p:nvPr>
            <p:ph type="body" idx="1"/>
          </p:nvPr>
        </p:nvSpPr>
        <p:spPr>
          <a:xfrm>
            <a:off x="2339975" y="2852738"/>
            <a:ext cx="4319588" cy="1152525"/>
          </a:xfrm>
        </p:spPr>
        <p:txBody>
          <a:bodyPr/>
          <a:lstStyle/>
          <a:p>
            <a:pPr marL="0" indent="0" eaLnBrk="1" hangingPunct="1">
              <a:buFont typeface="Wingdings" pitchFamily="2" charset="2"/>
              <a:buNone/>
              <a:defRPr/>
            </a:pPr>
            <a:r>
              <a:rPr lang="en-US" sz="3600" b="1" dirty="0"/>
              <a:t>7 studies </a:t>
            </a:r>
            <a:r>
              <a:rPr lang="en-US" sz="3600" b="1" dirty="0" smtClean="0"/>
              <a:t>show </a:t>
            </a:r>
            <a:r>
              <a:rPr lang="en-US" sz="3600" b="1" dirty="0"/>
              <a:t>it</a:t>
            </a:r>
            <a:r>
              <a:rPr lang="en-US" sz="3600" b="1" dirty="0" smtClean="0"/>
              <a:t>!</a:t>
            </a:r>
            <a:endParaRPr lang="en-US" sz="4000" dirty="0"/>
          </a:p>
          <a:p>
            <a:pPr eaLnBrk="1" hangingPunct="1">
              <a:buFont typeface="Wingdings" pitchFamily="2" charset="2"/>
              <a:buNone/>
              <a:defRPr/>
            </a:pPr>
            <a:endParaRPr lang="en-US" sz="5400" b="1" dirty="0"/>
          </a:p>
          <a:p>
            <a:pPr lvl="1" eaLnBrk="1" hangingPunct="1">
              <a:buFontTx/>
              <a:buNone/>
              <a:defRPr/>
            </a:pPr>
            <a:endParaRPr lang="en-US" sz="4800" dirty="0"/>
          </a:p>
        </p:txBody>
      </p:sp>
      <p:sp>
        <p:nvSpPr>
          <p:cNvPr id="2" name="Rectangle 1"/>
          <p:cNvSpPr/>
          <p:nvPr/>
        </p:nvSpPr>
        <p:spPr>
          <a:xfrm>
            <a:off x="1227138" y="5048250"/>
            <a:ext cx="6873875" cy="1447800"/>
          </a:xfrm>
          <a:prstGeom prst="rect">
            <a:avLst/>
          </a:prstGeom>
        </p:spPr>
        <p:txBody>
          <a:bodyPr>
            <a:spAutoFit/>
          </a:bodyPr>
          <a:lstStyle/>
          <a:p>
            <a:pPr marL="228600" indent="-228600" eaLnBrk="0" hangingPunct="0">
              <a:buFont typeface="+mj-lt"/>
              <a:buAutoNum type="arabicPeriod"/>
              <a:defRPr/>
            </a:pPr>
            <a:endParaRPr lang="en-NZ" sz="1600" dirty="0">
              <a:latin typeface="Arial" pitchFamily="34" charset="0"/>
            </a:endParaRPr>
          </a:p>
          <a:p>
            <a:pPr eaLnBrk="0" hangingPunct="0">
              <a:defRPr/>
            </a:pPr>
            <a:r>
              <a:rPr lang="en-NZ" sz="800" dirty="0">
                <a:latin typeface="Arial" pitchFamily="34" charset="0"/>
              </a:rPr>
              <a:t>1. </a:t>
            </a:r>
            <a:r>
              <a:rPr lang="en-NZ" sz="800" dirty="0" err="1">
                <a:latin typeface="Arial" pitchFamily="34" charset="0"/>
              </a:rPr>
              <a:t>Erikssen</a:t>
            </a:r>
            <a:r>
              <a:rPr lang="en-NZ" sz="800" dirty="0">
                <a:latin typeface="Arial" pitchFamily="34" charset="0"/>
              </a:rPr>
              <a:t> G., (1998) Changes in physical fitness and changes in mortality. </a:t>
            </a:r>
            <a:r>
              <a:rPr lang="en-NZ" sz="800" i="1" dirty="0">
                <a:latin typeface="Arial" pitchFamily="34" charset="0"/>
              </a:rPr>
              <a:t>Lancet </a:t>
            </a:r>
            <a:r>
              <a:rPr lang="en-NZ" sz="800" dirty="0">
                <a:latin typeface="Arial" pitchFamily="34" charset="0"/>
              </a:rPr>
              <a:t>352:759-762 </a:t>
            </a:r>
          </a:p>
          <a:p>
            <a:pPr eaLnBrk="0" hangingPunct="0">
              <a:defRPr/>
            </a:pPr>
            <a:r>
              <a:rPr lang="en-NZ" sz="800" dirty="0">
                <a:latin typeface="Arial" pitchFamily="34" charset="0"/>
              </a:rPr>
              <a:t>2. Manson J.E., (1999) A prospective study of walking as compared with vigorous exercise in the prevention of CHD in women. </a:t>
            </a:r>
            <a:r>
              <a:rPr lang="en-NZ" sz="800" i="1" dirty="0" err="1">
                <a:latin typeface="Arial" pitchFamily="34" charset="0"/>
              </a:rPr>
              <a:t>N.Engl.J.Med</a:t>
            </a:r>
            <a:r>
              <a:rPr lang="en-NZ" sz="800" i="1" dirty="0">
                <a:latin typeface="Arial" pitchFamily="34" charset="0"/>
              </a:rPr>
              <a:t>. </a:t>
            </a:r>
            <a:r>
              <a:rPr lang="en-NZ" sz="800" dirty="0">
                <a:latin typeface="Arial" pitchFamily="34" charset="0"/>
              </a:rPr>
              <a:t>341:650-658 </a:t>
            </a:r>
          </a:p>
          <a:p>
            <a:pPr eaLnBrk="0" hangingPunct="0">
              <a:defRPr/>
            </a:pPr>
            <a:r>
              <a:rPr lang="en-NZ" sz="800" dirty="0">
                <a:latin typeface="Arial" pitchFamily="34" charset="0"/>
              </a:rPr>
              <a:t>3. </a:t>
            </a:r>
            <a:r>
              <a:rPr lang="en-NZ" sz="800" dirty="0" err="1">
                <a:latin typeface="Arial" pitchFamily="34" charset="0"/>
              </a:rPr>
              <a:t>Paffenbarger</a:t>
            </a:r>
            <a:r>
              <a:rPr lang="en-NZ" sz="800" dirty="0">
                <a:latin typeface="Arial" pitchFamily="34" charset="0"/>
              </a:rPr>
              <a:t> R.S., (1994) Changes in physical activity and other lifeway patterns influencing longevity. </a:t>
            </a:r>
            <a:r>
              <a:rPr lang="en-NZ" sz="800" i="1" dirty="0" err="1">
                <a:latin typeface="Arial" pitchFamily="34" charset="0"/>
              </a:rPr>
              <a:t>Med.Sci.Sports</a:t>
            </a:r>
            <a:r>
              <a:rPr lang="en-NZ" sz="800" i="1" dirty="0">
                <a:latin typeface="Arial" pitchFamily="34" charset="0"/>
              </a:rPr>
              <a:t> </a:t>
            </a:r>
            <a:r>
              <a:rPr lang="en-NZ" sz="800" i="1" dirty="0" err="1">
                <a:latin typeface="Arial" pitchFamily="34" charset="0"/>
              </a:rPr>
              <a:t>Exerc</a:t>
            </a:r>
            <a:r>
              <a:rPr lang="en-NZ" sz="800" i="1" dirty="0">
                <a:latin typeface="Arial" pitchFamily="34" charset="0"/>
              </a:rPr>
              <a:t>. </a:t>
            </a:r>
            <a:r>
              <a:rPr lang="en-NZ" sz="800" dirty="0">
                <a:latin typeface="Arial" pitchFamily="34" charset="0"/>
              </a:rPr>
              <a:t>26:857-865 </a:t>
            </a:r>
          </a:p>
          <a:p>
            <a:pPr eaLnBrk="0" hangingPunct="0">
              <a:defRPr/>
            </a:pPr>
            <a:r>
              <a:rPr lang="en-NZ" sz="800" dirty="0">
                <a:latin typeface="Arial" pitchFamily="34" charset="0"/>
              </a:rPr>
              <a:t>4. </a:t>
            </a:r>
            <a:r>
              <a:rPr lang="en-NZ" sz="800" dirty="0" err="1">
                <a:latin typeface="Arial" pitchFamily="34" charset="0"/>
              </a:rPr>
              <a:t>Paffenbarger</a:t>
            </a:r>
            <a:r>
              <a:rPr lang="en-NZ" sz="800" dirty="0">
                <a:latin typeface="Arial" pitchFamily="34" charset="0"/>
              </a:rPr>
              <a:t> R.S (1993) The association of changes in physical-activity level with mortality among men. </a:t>
            </a:r>
            <a:r>
              <a:rPr lang="en-NZ" sz="800" i="1" dirty="0" err="1">
                <a:latin typeface="Arial" pitchFamily="34" charset="0"/>
              </a:rPr>
              <a:t>N.Engl.J.Med</a:t>
            </a:r>
            <a:r>
              <a:rPr lang="en-NZ" sz="800" i="1" dirty="0">
                <a:latin typeface="Arial" pitchFamily="34" charset="0"/>
              </a:rPr>
              <a:t>. </a:t>
            </a:r>
            <a:r>
              <a:rPr lang="en-NZ" sz="800" dirty="0">
                <a:latin typeface="Arial" pitchFamily="34" charset="0"/>
              </a:rPr>
              <a:t>328:538-545 </a:t>
            </a:r>
          </a:p>
          <a:p>
            <a:pPr eaLnBrk="0" hangingPunct="0">
              <a:defRPr/>
            </a:pPr>
            <a:r>
              <a:rPr lang="en-NZ" sz="800" dirty="0">
                <a:latin typeface="Arial" pitchFamily="34" charset="0"/>
              </a:rPr>
              <a:t>5. </a:t>
            </a:r>
            <a:r>
              <a:rPr lang="en-NZ" sz="800" dirty="0" err="1">
                <a:latin typeface="Arial" pitchFamily="34" charset="0"/>
              </a:rPr>
              <a:t>Wannamethee</a:t>
            </a:r>
            <a:r>
              <a:rPr lang="en-NZ" sz="800" dirty="0">
                <a:latin typeface="Arial" pitchFamily="34" charset="0"/>
              </a:rPr>
              <a:t> S., </a:t>
            </a:r>
            <a:r>
              <a:rPr lang="en-NZ" sz="800" dirty="0" err="1">
                <a:latin typeface="Arial" pitchFamily="34" charset="0"/>
              </a:rPr>
              <a:t>A.G.Shaper</a:t>
            </a:r>
            <a:r>
              <a:rPr lang="en-NZ" sz="800" dirty="0">
                <a:latin typeface="Arial" pitchFamily="34" charset="0"/>
              </a:rPr>
              <a:t>, </a:t>
            </a:r>
            <a:r>
              <a:rPr lang="en-NZ" sz="800" dirty="0" err="1">
                <a:latin typeface="Arial" pitchFamily="34" charset="0"/>
              </a:rPr>
              <a:t>M.Walker</a:t>
            </a:r>
            <a:r>
              <a:rPr lang="en-NZ" sz="800" dirty="0">
                <a:latin typeface="Arial" pitchFamily="34" charset="0"/>
              </a:rPr>
              <a:t> (1998) Changes in physical activity, mortality, and  coronary heart disease in older men. </a:t>
            </a:r>
            <a:r>
              <a:rPr lang="en-NZ" sz="800" i="1" dirty="0">
                <a:latin typeface="Arial" pitchFamily="34" charset="0"/>
              </a:rPr>
              <a:t>Lancet </a:t>
            </a:r>
            <a:r>
              <a:rPr lang="en-NZ" sz="800" dirty="0">
                <a:latin typeface="Arial" pitchFamily="34" charset="0"/>
              </a:rPr>
              <a:t>351:1603-1608 </a:t>
            </a:r>
          </a:p>
          <a:p>
            <a:pPr eaLnBrk="0" hangingPunct="0">
              <a:defRPr/>
            </a:pPr>
            <a:r>
              <a:rPr lang="en-NZ" sz="800" dirty="0">
                <a:latin typeface="Arial" pitchFamily="34" charset="0"/>
              </a:rPr>
              <a:t>6. </a:t>
            </a:r>
            <a:r>
              <a:rPr lang="en-NZ" sz="800" dirty="0" err="1">
                <a:latin typeface="Arial" pitchFamily="34" charset="0"/>
              </a:rPr>
              <a:t>Lissner</a:t>
            </a:r>
            <a:r>
              <a:rPr lang="en-NZ" sz="800" dirty="0">
                <a:latin typeface="Arial" pitchFamily="34" charset="0"/>
              </a:rPr>
              <a:t> L., (1996) Physical activity levels and changes in relation to longevity. </a:t>
            </a:r>
            <a:r>
              <a:rPr lang="en-NZ" sz="800" i="1" dirty="0" err="1">
                <a:latin typeface="Arial" pitchFamily="34" charset="0"/>
              </a:rPr>
              <a:t>Am.J.Epidemiol</a:t>
            </a:r>
            <a:r>
              <a:rPr lang="en-NZ" sz="800" i="1" dirty="0">
                <a:latin typeface="Arial" pitchFamily="34" charset="0"/>
              </a:rPr>
              <a:t>. </a:t>
            </a:r>
            <a:r>
              <a:rPr lang="en-NZ" sz="800" dirty="0">
                <a:latin typeface="Arial" pitchFamily="34" charset="0"/>
              </a:rPr>
              <a:t>143:54-62 </a:t>
            </a:r>
          </a:p>
          <a:p>
            <a:pPr eaLnBrk="0" hangingPunct="0">
              <a:defRPr/>
            </a:pPr>
            <a:r>
              <a:rPr lang="en-NZ" sz="800" dirty="0">
                <a:latin typeface="Arial" pitchFamily="34" charset="0"/>
              </a:rPr>
              <a:t>7. Hein H.O., (1994) Changes in physical activity level and risk of ischaemic heart disease. </a:t>
            </a:r>
            <a:r>
              <a:rPr lang="en-NZ" sz="800" i="1" dirty="0" err="1">
                <a:latin typeface="Arial" pitchFamily="34" charset="0"/>
              </a:rPr>
              <a:t>Scand.J.Med.Sci.Sports</a:t>
            </a:r>
            <a:r>
              <a:rPr lang="en-NZ" sz="800" i="1" dirty="0">
                <a:latin typeface="Arial" pitchFamily="34" charset="0"/>
              </a:rPr>
              <a:t> </a:t>
            </a:r>
            <a:r>
              <a:rPr lang="en-NZ" sz="800" dirty="0">
                <a:latin typeface="Arial" pitchFamily="34" charset="0"/>
              </a:rPr>
              <a:t>4:57-64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AutoShape 2"/>
          <p:cNvSpPr>
            <a:spLocks noGrp="1" noChangeArrowheads="1"/>
          </p:cNvSpPr>
          <p:nvPr>
            <p:ph type="title"/>
          </p:nvPr>
        </p:nvSpPr>
        <p:spPr>
          <a:xfrm>
            <a:off x="755650" y="620713"/>
            <a:ext cx="7924800" cy="1143000"/>
          </a:xfrm>
        </p:spPr>
        <p:txBody>
          <a:bodyPr/>
          <a:lstStyle/>
          <a:p>
            <a:pPr eaLnBrk="1" hangingPunct="1"/>
            <a:r>
              <a:rPr lang="en-NZ" sz="3200" smtClean="0"/>
              <a:t>If you are a couch potato , but later take up exercise…</a:t>
            </a:r>
          </a:p>
        </p:txBody>
      </p:sp>
      <p:sp>
        <p:nvSpPr>
          <p:cNvPr id="58370" name="Rectangle 3"/>
          <p:cNvSpPr>
            <a:spLocks noGrp="1" noChangeArrowheads="1"/>
          </p:cNvSpPr>
          <p:nvPr>
            <p:ph type="body" idx="1"/>
          </p:nvPr>
        </p:nvSpPr>
        <p:spPr>
          <a:xfrm>
            <a:off x="827088" y="2276475"/>
            <a:ext cx="8316912" cy="1008063"/>
          </a:xfrm>
        </p:spPr>
        <p:txBody>
          <a:bodyPr/>
          <a:lstStyle/>
          <a:p>
            <a:pPr marL="0" indent="0" eaLnBrk="1" hangingPunct="1">
              <a:buFont typeface="Wingdings" pitchFamily="2" charset="2"/>
              <a:buNone/>
            </a:pPr>
            <a:r>
              <a:rPr lang="en-NZ" sz="2400" b="1" smtClean="0"/>
              <a:t>Followed up for 8 years your risk of heart attack is less</a:t>
            </a:r>
          </a:p>
        </p:txBody>
      </p:sp>
      <p:pic>
        <p:nvPicPr>
          <p:cNvPr id="58371" name="Picture 2"/>
          <p:cNvPicPr>
            <a:picLocks noChangeAspect="1" noChangeArrowheads="1"/>
          </p:cNvPicPr>
          <p:nvPr/>
        </p:nvPicPr>
        <p:blipFill>
          <a:blip r:embed="rId2" cstate="print"/>
          <a:srcRect/>
          <a:stretch>
            <a:fillRect/>
          </a:stretch>
        </p:blipFill>
        <p:spPr bwMode="auto">
          <a:xfrm>
            <a:off x="1835150" y="2798763"/>
            <a:ext cx="5329238" cy="4086225"/>
          </a:xfrm>
          <a:prstGeom prst="rect">
            <a:avLst/>
          </a:prstGeom>
          <a:noFill/>
          <a:ln w="9525">
            <a:noFill/>
            <a:miter lim="800000"/>
            <a:headEnd/>
            <a:tailEnd/>
          </a:ln>
        </p:spPr>
      </p:pic>
      <p:sp>
        <p:nvSpPr>
          <p:cNvPr id="58372" name="Rectangle 1"/>
          <p:cNvSpPr>
            <a:spLocks noChangeArrowheads="1"/>
          </p:cNvSpPr>
          <p:nvPr/>
        </p:nvSpPr>
        <p:spPr bwMode="auto">
          <a:xfrm>
            <a:off x="7308850" y="6237288"/>
            <a:ext cx="1539875" cy="338137"/>
          </a:xfrm>
          <a:prstGeom prst="rect">
            <a:avLst/>
          </a:prstGeom>
          <a:noFill/>
          <a:ln w="9525">
            <a:noFill/>
            <a:miter lim="800000"/>
            <a:headEnd/>
            <a:tailEnd/>
          </a:ln>
        </p:spPr>
        <p:txBody>
          <a:bodyPr wrap="none">
            <a:spAutoFit/>
          </a:bodyPr>
          <a:lstStyle/>
          <a:p>
            <a:pPr eaLnBrk="0" hangingPunct="0"/>
            <a:r>
              <a:rPr lang="en-NZ" sz="800"/>
              <a:t>72000 Nurses,</a:t>
            </a:r>
          </a:p>
          <a:p>
            <a:pPr eaLnBrk="0" hangingPunct="0"/>
            <a:r>
              <a:rPr lang="en-NZ" sz="800"/>
              <a:t>NEJM 650-8 August 26, 1999</a:t>
            </a:r>
            <a:endParaRPr lang="en-NZ"/>
          </a:p>
        </p:txBody>
      </p:sp>
      <p:sp>
        <p:nvSpPr>
          <p:cNvPr id="58373" name="TextBox 2"/>
          <p:cNvSpPr txBox="1">
            <a:spLocks noChangeArrowheads="1"/>
          </p:cNvSpPr>
          <p:nvPr/>
        </p:nvSpPr>
        <p:spPr bwMode="auto">
          <a:xfrm>
            <a:off x="7204075" y="4406900"/>
            <a:ext cx="1620838" cy="307975"/>
          </a:xfrm>
          <a:prstGeom prst="rect">
            <a:avLst/>
          </a:prstGeom>
          <a:noFill/>
          <a:ln w="9525">
            <a:noFill/>
            <a:miter lim="800000"/>
            <a:headEnd/>
            <a:tailEnd/>
          </a:ln>
        </p:spPr>
        <p:txBody>
          <a:bodyPr wrap="none">
            <a:spAutoFit/>
          </a:bodyPr>
          <a:lstStyle/>
          <a:p>
            <a:pPr eaLnBrk="0" hangingPunct="0"/>
            <a:r>
              <a:rPr lang="en-NZ" sz="1400"/>
              <a:t>P=0.03 for a trend</a:t>
            </a:r>
          </a:p>
        </p:txBody>
      </p:sp>
      <p:sp>
        <p:nvSpPr>
          <p:cNvPr id="58374" name="TextBox 3"/>
          <p:cNvSpPr txBox="1">
            <a:spLocks noChangeArrowheads="1"/>
          </p:cNvSpPr>
          <p:nvPr/>
        </p:nvSpPr>
        <p:spPr bwMode="auto">
          <a:xfrm rot="-5400000">
            <a:off x="715169" y="4529931"/>
            <a:ext cx="1441450" cy="369888"/>
          </a:xfrm>
          <a:prstGeom prst="rect">
            <a:avLst/>
          </a:prstGeom>
          <a:noFill/>
          <a:ln w="9525">
            <a:noFill/>
            <a:miter lim="800000"/>
            <a:headEnd/>
            <a:tailEnd/>
          </a:ln>
        </p:spPr>
        <p:txBody>
          <a:bodyPr wrap="none">
            <a:spAutoFit/>
          </a:bodyPr>
          <a:lstStyle/>
          <a:p>
            <a:pPr eaLnBrk="0" hangingPunct="0"/>
            <a:r>
              <a:rPr lang="en-NZ"/>
              <a:t>Relative risk</a:t>
            </a:r>
          </a:p>
        </p:txBody>
      </p:sp>
      <p:sp>
        <p:nvSpPr>
          <p:cNvPr id="58375" name="TextBox 4"/>
          <p:cNvSpPr txBox="1">
            <a:spLocks noChangeArrowheads="1"/>
          </p:cNvSpPr>
          <p:nvPr/>
        </p:nvSpPr>
        <p:spPr bwMode="auto">
          <a:xfrm>
            <a:off x="5724525" y="3563938"/>
            <a:ext cx="1584325" cy="369887"/>
          </a:xfrm>
          <a:prstGeom prst="rect">
            <a:avLst/>
          </a:prstGeom>
          <a:noFill/>
          <a:ln w="9525">
            <a:noFill/>
            <a:miter lim="800000"/>
            <a:headEnd/>
            <a:tailEnd/>
          </a:ln>
        </p:spPr>
        <p:txBody>
          <a:bodyPr>
            <a:spAutoFit/>
          </a:bodyPr>
          <a:lstStyle/>
          <a:p>
            <a:pPr eaLnBrk="0" hangingPunct="0"/>
            <a:r>
              <a:rPr lang="en-NZ" b="1">
                <a:solidFill>
                  <a:srgbClr val="FF0000"/>
                </a:solidFill>
              </a:rPr>
              <a:t>30% less!</a:t>
            </a:r>
          </a:p>
        </p:txBody>
      </p:sp>
      <p:sp>
        <p:nvSpPr>
          <p:cNvPr id="58376" name="TextBox 5"/>
          <p:cNvSpPr txBox="1">
            <a:spLocks noChangeArrowheads="1"/>
          </p:cNvSpPr>
          <p:nvPr/>
        </p:nvSpPr>
        <p:spPr bwMode="auto">
          <a:xfrm>
            <a:off x="1763713" y="6551613"/>
            <a:ext cx="1376362" cy="261937"/>
          </a:xfrm>
          <a:prstGeom prst="rect">
            <a:avLst/>
          </a:prstGeom>
          <a:noFill/>
          <a:ln w="9525">
            <a:noFill/>
            <a:miter lim="800000"/>
            <a:headEnd/>
            <a:tailEnd/>
          </a:ln>
        </p:spPr>
        <p:txBody>
          <a:bodyPr wrap="none">
            <a:spAutoFit/>
          </a:bodyPr>
          <a:lstStyle/>
          <a:p>
            <a:pPr eaLnBrk="0" hangingPunct="0"/>
            <a:r>
              <a:rPr lang="en-NZ" sz="1100">
                <a:solidFill>
                  <a:srgbClr val="1C1C1C"/>
                </a:solidFill>
              </a:rPr>
              <a:t>Still a couch potato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cstate="print"/>
          <a:srcRect/>
          <a:stretch>
            <a:fillRect/>
          </a:stretch>
        </p:blipFill>
        <p:spPr bwMode="auto">
          <a:xfrm>
            <a:off x="23813" y="0"/>
            <a:ext cx="9096375" cy="687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AutoShape 2"/>
          <p:cNvSpPr>
            <a:spLocks noGrp="1" noChangeArrowheads="1"/>
          </p:cNvSpPr>
          <p:nvPr>
            <p:ph type="title"/>
          </p:nvPr>
        </p:nvSpPr>
        <p:spPr>
          <a:xfrm>
            <a:off x="762000" y="-243408"/>
            <a:ext cx="7924800" cy="1143000"/>
          </a:xfrm>
        </p:spPr>
        <p:txBody>
          <a:bodyPr/>
          <a:lstStyle/>
          <a:p>
            <a:pPr eaLnBrk="1" hangingPunct="1"/>
            <a:r>
              <a:rPr lang="en-US" dirty="0" smtClean="0">
                <a:solidFill>
                  <a:schemeClr val="accent1"/>
                </a:solidFill>
              </a:rPr>
              <a:t>Vascular Health: latest evidence</a:t>
            </a:r>
            <a:endParaRPr lang="en-US" sz="3200" dirty="0" smtClean="0">
              <a:solidFill>
                <a:schemeClr val="accent1"/>
              </a:solidFill>
            </a:endParaRPr>
          </a:p>
        </p:txBody>
      </p:sp>
      <p:sp>
        <p:nvSpPr>
          <p:cNvPr id="3" name="Content Placeholder 2"/>
          <p:cNvSpPr>
            <a:spLocks noGrp="1"/>
          </p:cNvSpPr>
          <p:nvPr>
            <p:ph idx="1"/>
          </p:nvPr>
        </p:nvSpPr>
        <p:spPr>
          <a:xfrm>
            <a:off x="838200" y="1052736"/>
            <a:ext cx="7693025" cy="3724275"/>
          </a:xfrm>
        </p:spPr>
        <p:txBody>
          <a:bodyPr/>
          <a:lstStyle/>
          <a:p>
            <a:r>
              <a:rPr lang="en-NZ" dirty="0" smtClean="0"/>
              <a:t>PREDIMED = Mediterranean diet 2013</a:t>
            </a:r>
          </a:p>
          <a:p>
            <a:pPr lvl="1"/>
            <a:r>
              <a:rPr lang="en-NZ" dirty="0" smtClean="0"/>
              <a:t>Randomised controlled trial</a:t>
            </a:r>
          </a:p>
          <a:p>
            <a:pPr marL="457200" lvl="1" indent="0">
              <a:buNone/>
            </a:pPr>
            <a:endParaRPr lang="en-NZ" dirty="0" smtClean="0"/>
          </a:p>
          <a:p>
            <a:r>
              <a:rPr lang="en-NZ" dirty="0" smtClean="0"/>
              <a:t>Adventist Health Study 2:  2013-14</a:t>
            </a:r>
          </a:p>
          <a:p>
            <a:pPr lvl="1"/>
            <a:r>
              <a:rPr lang="en-NZ" dirty="0" smtClean="0"/>
              <a:t>Prospective large cohort of vegetarianism</a:t>
            </a:r>
          </a:p>
          <a:p>
            <a:pPr marL="457200" lvl="1" indent="0">
              <a:buNone/>
            </a:pPr>
            <a:endParaRPr lang="en-NZ" dirty="0" smtClean="0"/>
          </a:p>
          <a:p>
            <a:r>
              <a:rPr lang="en-NZ" dirty="0" smtClean="0"/>
              <a:t>CSPPT: Folate for stroke prevention </a:t>
            </a:r>
          </a:p>
          <a:p>
            <a:pPr lvl="1"/>
            <a:r>
              <a:rPr lang="en-NZ" dirty="0" smtClean="0"/>
              <a:t>JAMA March 2015</a:t>
            </a:r>
          </a:p>
          <a:p>
            <a:endParaRPr lang="en-NZ" dirty="0"/>
          </a:p>
          <a:p>
            <a:r>
              <a:rPr lang="en-NZ" dirty="0" err="1" smtClean="0"/>
              <a:t>Ubble</a:t>
            </a:r>
            <a:r>
              <a:rPr lang="en-NZ" dirty="0" smtClean="0"/>
              <a:t> (Lancet June 2015)</a:t>
            </a:r>
          </a:p>
          <a:p>
            <a:pPr lvl="1"/>
            <a:r>
              <a:rPr lang="en-NZ" dirty="0" smtClean="0"/>
              <a:t>Huge prospective mortality predictors</a:t>
            </a:r>
          </a:p>
          <a:p>
            <a:pPr lvl="1"/>
            <a:r>
              <a:rPr lang="en-NZ" dirty="0" smtClean="0"/>
              <a:t>Association not causation</a:t>
            </a:r>
            <a:endParaRPr lang="en-NZ" dirty="0"/>
          </a:p>
        </p:txBody>
      </p:sp>
    </p:spTree>
    <p:extLst>
      <p:ext uri="{BB962C8B-B14F-4D97-AF65-F5344CB8AC3E}">
        <p14:creationId xmlns:p14="http://schemas.microsoft.com/office/powerpoint/2010/main" val="2513287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editerrasian.com/graphics/blog/mediterranean_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78" y="476672"/>
            <a:ext cx="7753655" cy="6192688"/>
          </a:xfrm>
          <a:prstGeom prst="rect">
            <a:avLst/>
          </a:prstGeom>
          <a:noFill/>
          <a:extLst>
            <a:ext uri="{909E8E84-426E-40DD-AFC4-6F175D3DCCD1}">
              <a14:hiddenFill xmlns:a14="http://schemas.microsoft.com/office/drawing/2010/main">
                <a:solidFill>
                  <a:srgbClr val="FFFFFF"/>
                </a:solidFill>
              </a14:hiddenFill>
            </a:ext>
          </a:extLst>
        </p:spPr>
      </p:pic>
      <p:sp>
        <p:nvSpPr>
          <p:cNvPr id="65538" name="Rectangle 5"/>
          <p:cNvSpPr>
            <a:spLocks noChangeArrowheads="1"/>
          </p:cNvSpPr>
          <p:nvPr/>
        </p:nvSpPr>
        <p:spPr bwMode="auto">
          <a:xfrm>
            <a:off x="6927850" y="1773238"/>
            <a:ext cx="739775" cy="863600"/>
          </a:xfrm>
          <a:prstGeom prst="rect">
            <a:avLst/>
          </a:prstGeom>
          <a:solidFill>
            <a:schemeClr val="bg1"/>
          </a:solidFill>
          <a:ln w="9525" algn="ctr">
            <a:solidFill>
              <a:schemeClr val="bg1"/>
            </a:solidFill>
            <a:round/>
            <a:headEnd/>
            <a:tailEnd/>
          </a:ln>
        </p:spPr>
        <p:txBody>
          <a:bodyPr/>
          <a:lstStyle/>
          <a:p>
            <a:pPr eaLnBrk="0" hangingPunct="0"/>
            <a:endParaRPr lang="en-NZ"/>
          </a:p>
        </p:txBody>
      </p:sp>
      <p:sp>
        <p:nvSpPr>
          <p:cNvPr id="65539" name="AutoShape 2"/>
          <p:cNvSpPr>
            <a:spLocks noGrp="1" noChangeArrowheads="1"/>
          </p:cNvSpPr>
          <p:nvPr>
            <p:ph type="title"/>
          </p:nvPr>
        </p:nvSpPr>
        <p:spPr>
          <a:xfrm>
            <a:off x="5505450" y="476250"/>
            <a:ext cx="3638550" cy="1185863"/>
          </a:xfrm>
        </p:spPr>
        <p:txBody>
          <a:bodyPr/>
          <a:lstStyle/>
          <a:p>
            <a:pPr algn="ctr" eaLnBrk="1" hangingPunct="1"/>
            <a:r>
              <a:rPr lang="en-US" smtClean="0">
                <a:solidFill>
                  <a:schemeClr val="tx1"/>
                </a:solidFill>
              </a:rPr>
              <a:t>Mediterranean Diet</a:t>
            </a:r>
          </a:p>
        </p:txBody>
      </p:sp>
    </p:spTree>
    <p:extLst>
      <p:ext uri="{BB962C8B-B14F-4D97-AF65-F5344CB8AC3E}">
        <p14:creationId xmlns:p14="http://schemas.microsoft.com/office/powerpoint/2010/main" val="1507973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
      <a:dk1>
        <a:srgbClr val="009999"/>
      </a:dk1>
      <a:lt1>
        <a:srgbClr val="FFFFFF"/>
      </a:lt1>
      <a:dk2>
        <a:srgbClr val="006666"/>
      </a:dk2>
      <a:lt2>
        <a:srgbClr val="666699"/>
      </a:lt2>
      <a:accent1>
        <a:srgbClr val="33CCCC"/>
      </a:accent1>
      <a:accent2>
        <a:srgbClr val="99CC99"/>
      </a:accent2>
      <a:accent3>
        <a:srgbClr val="FFFFFF"/>
      </a:accent3>
      <a:accent4>
        <a:srgbClr val="008282"/>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22978</TotalTime>
  <Words>2288</Words>
  <Application>Microsoft Office PowerPoint</Application>
  <PresentationFormat>On-screen Show (4:3)</PresentationFormat>
  <Paragraphs>428</Paragraphs>
  <Slides>67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msgothic</vt:lpstr>
      <vt:lpstr>Times New Roman</vt:lpstr>
      <vt:lpstr>Wingdings</vt:lpstr>
      <vt:lpstr>Capsules</vt:lpstr>
      <vt:lpstr>Health and Ageing  what is your future?  and can you change it?   Updated 16.08.2015 by Dr Peter Wright Neurologist and Stroke Physician  for general use to assist patients and whanau to understand optimal healthy living  as far as the limited scientific literature can guide us.</vt:lpstr>
      <vt:lpstr>Estimated effect on years to live</vt:lpstr>
      <vt:lpstr>Stroke Prevention Lifestyle</vt:lpstr>
      <vt:lpstr>Stroke Prevention Lifestyle</vt:lpstr>
      <vt:lpstr>Smoking</vt:lpstr>
      <vt:lpstr>PowerPoint Presentation</vt:lpstr>
      <vt:lpstr>PowerPoint Presentation</vt:lpstr>
      <vt:lpstr>Vascular Health: latest evidence</vt:lpstr>
      <vt:lpstr>Mediterranean Diet</vt:lpstr>
      <vt:lpstr>Finally 2013!    First time we’d had proOF you can change your  vascular future</vt:lpstr>
      <vt:lpstr>Go Mediterranean 2 trials; stopped early</vt:lpstr>
      <vt:lpstr>Mediterranean Diet</vt:lpstr>
      <vt:lpstr>PowerPoint Presentation</vt:lpstr>
      <vt:lpstr>Mediterranean Diet</vt:lpstr>
      <vt:lpstr>Mediterranean also prevents dementia</vt:lpstr>
      <vt:lpstr>SDAdventist Vegetarian Diet?</vt:lpstr>
      <vt:lpstr>SDAdventists and longevity/diet </vt:lpstr>
      <vt:lpstr>SDAdventists and longevity/diet </vt:lpstr>
      <vt:lpstr>SDAdventists and longevity/diet </vt:lpstr>
      <vt:lpstr>SDAdventists and longevity/diet </vt:lpstr>
      <vt:lpstr>CPPST JAMA March 2015  Folate given to Chinese (age ~60, all with raised blood pressure) over 4 years and looking for effect on Stroke</vt:lpstr>
      <vt:lpstr>RCT Enalapril +/- Folate 0.8mg/day</vt:lpstr>
      <vt:lpstr>RCT Enalapril +/- Folate 0.8mg/day</vt:lpstr>
      <vt:lpstr>UBBLE June 2015   massive hunt for mortality causes</vt:lpstr>
      <vt:lpstr>2015 Breakthrough data: UBBLE (www.ubble.co.uk/available for your interest) = provides associations only, no clear evidence that certain choices will help</vt:lpstr>
      <vt:lpstr>2015 UBBLE  women (the relative odds of dying over 5 years is given next to the activity. ie 0.5 means half the risk, and 3  means 3 times the risk)</vt:lpstr>
      <vt:lpstr>2015 UBBLE healthy women all-mortality</vt:lpstr>
      <vt:lpstr>UBBLE women VASCULAR-mortality</vt:lpstr>
      <vt:lpstr>UBBLE  men  (the relative odds of dying over 5 years is given next to the activity. ie 0.5 means half the risk, and 3  means 3 times the risk)</vt:lpstr>
      <vt:lpstr>UBBLE healthy men all cause-mortality</vt:lpstr>
      <vt:lpstr>UBBLE healthy men all cause-mortality</vt:lpstr>
      <vt:lpstr>Now on to Stroke and Lifestyle  No other high quality studies exist to indicate what we should be doing to minimise risk!</vt:lpstr>
      <vt:lpstr>Prevention of Stroke: 90% less??</vt:lpstr>
      <vt:lpstr>Avoidable Stroke Risks: how strong is the risk? </vt:lpstr>
      <vt:lpstr>Blood pressure and Stroke fixing blood pressure = single most important risk factor</vt:lpstr>
      <vt:lpstr>Flaxseed (“linseed”) and lower BP</vt:lpstr>
      <vt:lpstr>PowerPoint Presentation</vt:lpstr>
      <vt:lpstr>PowerPoint Presentation</vt:lpstr>
      <vt:lpstr>Fruit and Veges and Stroke?</vt:lpstr>
      <vt:lpstr>PowerPoint Presentation</vt:lpstr>
      <vt:lpstr>PowerPoint Presentation</vt:lpstr>
      <vt:lpstr>PowerPoint Presentation</vt:lpstr>
      <vt:lpstr>Cannabis; NZ issue</vt:lpstr>
      <vt:lpstr>That’s all on stroke prevention, but what about your general health?</vt:lpstr>
      <vt:lpstr>the tsunami sweeping the nation</vt:lpstr>
      <vt:lpstr>New Zealand is amongst the fattest in the world </vt:lpstr>
      <vt:lpstr>and the Waikato is now officially the fattest part of New Zealand? </vt:lpstr>
      <vt:lpstr>Obesity and the risk of early death? </vt:lpstr>
      <vt:lpstr>Only 1 in 3 are in a healthy weight</vt:lpstr>
      <vt:lpstr>and it is worsening in kids, FAST !</vt:lpstr>
      <vt:lpstr>and it is worsening, in NZ!  blue=boys, pink=girls (of course)</vt:lpstr>
      <vt:lpstr>NZ major ethnic differences, but all are worsening</vt:lpstr>
      <vt:lpstr>PowerPoint Presentation</vt:lpstr>
      <vt:lpstr>Having diabetes is linked to dementia</vt:lpstr>
      <vt:lpstr>PowerPoint Presentation</vt:lpstr>
      <vt:lpstr>and we just keep growing outwards  (MOH, 2006/7)</vt:lpstr>
      <vt:lpstr>and obese people are dying off around retirement</vt:lpstr>
      <vt:lpstr>Obesity and smoking = even worse</vt:lpstr>
      <vt:lpstr>Exercise</vt:lpstr>
      <vt:lpstr>Don’t be a couch potato</vt:lpstr>
      <vt:lpstr>not even an “active couch potato”</vt:lpstr>
      <vt:lpstr>PowerPoint Presentation</vt:lpstr>
      <vt:lpstr>PowerPoint Presentation</vt:lpstr>
      <vt:lpstr>PowerPoint Presentation</vt:lpstr>
      <vt:lpstr>Exercise helps other health risks 70000 Nurses, age 40+ x 8 years; NEJM 650-8 August 26, 1999</vt:lpstr>
      <vt:lpstr>Your choice: get fitter                         this will change your future health</vt:lpstr>
      <vt:lpstr>If you are a couch potato , but later take up exercise…</vt:lpstr>
    </vt:vector>
  </TitlesOfParts>
  <Company>WPH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Thrombolysis in Stroke Audit Waikato Hospital experience</dc:title>
  <dc:creator>LC</dc:creator>
  <cp:lastModifiedBy>Neuro</cp:lastModifiedBy>
  <cp:revision>780</cp:revision>
  <dcterms:created xsi:type="dcterms:W3CDTF">2007-10-29T08:37:35Z</dcterms:created>
  <dcterms:modified xsi:type="dcterms:W3CDTF">2015-10-19T08:47:37Z</dcterms:modified>
</cp:coreProperties>
</file>